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0"/>
    <p:sldId id="257" r:id="rId61"/>
    <p:sldId id="258" r:id="rId62"/>
    <p:sldId id="259" r:id="rId63"/>
    <p:sldId id="260" r:id="rId64"/>
    <p:sldId id="261" r:id="rId65"/>
    <p:sldId id="262" r:id="rId66"/>
    <p:sldId id="263" r:id="rId67"/>
    <p:sldId id="264" r:id="rId68"/>
    <p:sldId id="265" r:id="rId6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 Narrow" charset="1" panose="00000506000000000000"/>
      <p:regular r:id="rId10"/>
    </p:embeddedFont>
    <p:embeddedFont>
      <p:font typeface="Agrandir Narrow Bold" charset="1" panose="00000806000000000000"/>
      <p:regular r:id="rId11"/>
    </p:embeddedFont>
    <p:embeddedFont>
      <p:font typeface="Agrandir Narrow Italics" charset="1" panose="00000506000000000000"/>
      <p:regular r:id="rId12"/>
    </p:embeddedFont>
    <p:embeddedFont>
      <p:font typeface="Agrandir Narrow Bold Italics" charset="1" panose="00000806000000000000"/>
      <p:regular r:id="rId13"/>
    </p:embeddedFont>
    <p:embeddedFont>
      <p:font typeface="Agrandir Narrow Thin" charset="1" panose="00000206000000000000"/>
      <p:regular r:id="rId14"/>
    </p:embeddedFont>
    <p:embeddedFont>
      <p:font typeface="Agrandir Narrow Thin Italics" charset="1" panose="00000206000000000000"/>
      <p:regular r:id="rId15"/>
    </p:embeddedFont>
    <p:embeddedFont>
      <p:font typeface="Agrandir Narrow Medium" charset="1" panose="00000606000000000000"/>
      <p:regular r:id="rId16"/>
    </p:embeddedFont>
    <p:embeddedFont>
      <p:font typeface="Agrandir Narrow Medium Italics" charset="1" panose="00000606000000000000"/>
      <p:regular r:id="rId17"/>
    </p:embeddedFont>
    <p:embeddedFont>
      <p:font typeface="Agrandir Narrow Ultra-Bold" charset="1" panose="00000906000000000000"/>
      <p:regular r:id="rId18"/>
    </p:embeddedFont>
    <p:embeddedFont>
      <p:font typeface="Agrandir Narrow Ultra-Bold Italics" charset="1" panose="00000906000000000000"/>
      <p:regular r:id="rId19"/>
    </p:embeddedFont>
    <p:embeddedFont>
      <p:font typeface="Agrandir Narrow Heavy" charset="1" panose="00000A06000000000000"/>
      <p:regular r:id="rId20"/>
    </p:embeddedFont>
    <p:embeddedFont>
      <p:font typeface="Agrandir Narrow Heavy Italics" charset="1" panose="00000A06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  <p:embeddedFont>
      <p:font typeface="Open Sans" charset="1" panose="020B0606030504020204"/>
      <p:regular r:id="rId34"/>
    </p:embeddedFont>
    <p:embeddedFont>
      <p:font typeface="Open Sans Bold" charset="1" panose="020B0806030504020204"/>
      <p:regular r:id="rId35"/>
    </p:embeddedFont>
    <p:embeddedFont>
      <p:font typeface="Open Sans Italics" charset="1" panose="020B0606030504020204"/>
      <p:regular r:id="rId36"/>
    </p:embeddedFont>
    <p:embeddedFont>
      <p:font typeface="Open Sans Bold Italics" charset="1" panose="020B0806030504020204"/>
      <p:regular r:id="rId37"/>
    </p:embeddedFont>
    <p:embeddedFont>
      <p:font typeface="Open Sans Light" charset="1" panose="020B0306030504020204"/>
      <p:regular r:id="rId38"/>
    </p:embeddedFont>
    <p:embeddedFont>
      <p:font typeface="Open Sans Light Italics" charset="1" panose="020B0306030504020204"/>
      <p:regular r:id="rId39"/>
    </p:embeddedFont>
    <p:embeddedFont>
      <p:font typeface="Open Sans Ultra-Bold" charset="1" panose="00000000000000000000"/>
      <p:regular r:id="rId40"/>
    </p:embeddedFont>
    <p:embeddedFont>
      <p:font typeface="Open Sans Ultra-Bold Italics" charset="1" panose="00000000000000000000"/>
      <p:regular r:id="rId41"/>
    </p:embeddedFont>
    <p:embeddedFont>
      <p:font typeface="Montserrat" charset="1" panose="00000500000000000000"/>
      <p:regular r:id="rId42"/>
    </p:embeddedFont>
    <p:embeddedFont>
      <p:font typeface="Montserrat Bold" charset="1" panose="00000800000000000000"/>
      <p:regular r:id="rId43"/>
    </p:embeddedFont>
    <p:embeddedFont>
      <p:font typeface="Montserrat Italics" charset="1" panose="00000500000000000000"/>
      <p:regular r:id="rId44"/>
    </p:embeddedFont>
    <p:embeddedFont>
      <p:font typeface="Montserrat Bold Italics" charset="1" panose="00000800000000000000"/>
      <p:regular r:id="rId45"/>
    </p:embeddedFont>
    <p:embeddedFont>
      <p:font typeface="Montserrat Thin" charset="1" panose="00000300000000000000"/>
      <p:regular r:id="rId46"/>
    </p:embeddedFont>
    <p:embeddedFont>
      <p:font typeface="Montserrat Thin Italics" charset="1" panose="00000300000000000000"/>
      <p:regular r:id="rId47"/>
    </p:embeddedFont>
    <p:embeddedFont>
      <p:font typeface="Montserrat Extra-Light" charset="1" panose="00000300000000000000"/>
      <p:regular r:id="rId48"/>
    </p:embeddedFont>
    <p:embeddedFont>
      <p:font typeface="Montserrat Extra-Light Italics" charset="1" panose="00000300000000000000"/>
      <p:regular r:id="rId49"/>
    </p:embeddedFont>
    <p:embeddedFont>
      <p:font typeface="Montserrat Light" charset="1" panose="00000400000000000000"/>
      <p:regular r:id="rId50"/>
    </p:embeddedFont>
    <p:embeddedFont>
      <p:font typeface="Montserrat Light Italics" charset="1" panose="00000400000000000000"/>
      <p:regular r:id="rId51"/>
    </p:embeddedFont>
    <p:embeddedFont>
      <p:font typeface="Montserrat Medium" charset="1" panose="00000600000000000000"/>
      <p:regular r:id="rId52"/>
    </p:embeddedFont>
    <p:embeddedFont>
      <p:font typeface="Montserrat Medium Italics" charset="1" panose="00000600000000000000"/>
      <p:regular r:id="rId53"/>
    </p:embeddedFont>
    <p:embeddedFont>
      <p:font typeface="Montserrat Semi-Bold" charset="1" panose="00000700000000000000"/>
      <p:regular r:id="rId54"/>
    </p:embeddedFont>
    <p:embeddedFont>
      <p:font typeface="Montserrat Semi-Bold Italics" charset="1" panose="00000700000000000000"/>
      <p:regular r:id="rId55"/>
    </p:embeddedFont>
    <p:embeddedFont>
      <p:font typeface="Montserrat Ultra-Bold" charset="1" panose="00000900000000000000"/>
      <p:regular r:id="rId56"/>
    </p:embeddedFont>
    <p:embeddedFont>
      <p:font typeface="Montserrat Ultra-Bold Italics" charset="1" panose="00000900000000000000"/>
      <p:regular r:id="rId57"/>
    </p:embeddedFont>
    <p:embeddedFont>
      <p:font typeface="Montserrat Heavy" charset="1" panose="00000A00000000000000"/>
      <p:regular r:id="rId58"/>
    </p:embeddedFont>
    <p:embeddedFont>
      <p:font typeface="Montserrat Heavy Italics" charset="1" panose="00000A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slides/slide1.xml" Type="http://schemas.openxmlformats.org/officeDocument/2006/relationships/slide"/><Relationship Id="rId61" Target="slides/slide2.xml" Type="http://schemas.openxmlformats.org/officeDocument/2006/relationships/slide"/><Relationship Id="rId62" Target="slides/slide3.xml" Type="http://schemas.openxmlformats.org/officeDocument/2006/relationships/slide"/><Relationship Id="rId63" Target="slides/slide4.xml" Type="http://schemas.openxmlformats.org/officeDocument/2006/relationships/slide"/><Relationship Id="rId64" Target="slides/slide5.xml" Type="http://schemas.openxmlformats.org/officeDocument/2006/relationships/slide"/><Relationship Id="rId65" Target="slides/slide6.xml" Type="http://schemas.openxmlformats.org/officeDocument/2006/relationships/slide"/><Relationship Id="rId66" Target="slides/slide7.xml" Type="http://schemas.openxmlformats.org/officeDocument/2006/relationships/slide"/><Relationship Id="rId67" Target="slides/slide8.xml" Type="http://schemas.openxmlformats.org/officeDocument/2006/relationships/slide"/><Relationship Id="rId68" Target="slides/slide9.xml" Type="http://schemas.openxmlformats.org/officeDocument/2006/relationships/slide"/><Relationship Id="rId69" Target="slides/slide1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6.pn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6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jpe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jpeg" Type="http://schemas.openxmlformats.org/officeDocument/2006/relationships/image"/><Relationship Id="rId16" Target="../media/image46.jpeg" Type="http://schemas.openxmlformats.org/officeDocument/2006/relationships/image"/><Relationship Id="rId17" Target="../media/image47.png" Type="http://schemas.openxmlformats.org/officeDocument/2006/relationships/image"/><Relationship Id="rId18" Target="../media/image10.png" Type="http://schemas.openxmlformats.org/officeDocument/2006/relationships/image"/><Relationship Id="rId19" Target="../media/image11.svg" Type="http://schemas.openxmlformats.org/officeDocument/2006/relationships/image"/><Relationship Id="rId2" Target="../media/image32.png" Type="http://schemas.openxmlformats.org/officeDocument/2006/relationships/image"/><Relationship Id="rId20" Target="../media/image6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17" Target="../media/image10.png" Type="http://schemas.openxmlformats.org/officeDocument/2006/relationships/image"/><Relationship Id="rId18" Target="../media/image11.svg" Type="http://schemas.openxmlformats.org/officeDocument/2006/relationships/image"/><Relationship Id="rId19" Target="../media/image6.png" Type="http://schemas.openxmlformats.org/officeDocument/2006/relationships/image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4879" y="-2036645"/>
            <a:ext cx="23326725" cy="13115925"/>
          </a:xfrm>
          <a:custGeom>
            <a:avLst/>
            <a:gdLst/>
            <a:ahLst/>
            <a:cxnLst/>
            <a:rect r="r" b="b" t="t" l="l"/>
            <a:pathLst>
              <a:path h="13115925" w="23326725">
                <a:moveTo>
                  <a:pt x="0" y="0"/>
                </a:moveTo>
                <a:lnTo>
                  <a:pt x="23326725" y="0"/>
                </a:lnTo>
                <a:lnTo>
                  <a:pt x="23326725" y="13115925"/>
                </a:lnTo>
                <a:lnTo>
                  <a:pt x="0" y="13115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60125" y="-1712970"/>
            <a:ext cx="12792250" cy="1279225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ln w="419100" cap="sq">
              <a:solidFill>
                <a:srgbClr val="19225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883427" y="0"/>
            <a:ext cx="7404573" cy="10287000"/>
            <a:chOff x="0" y="0"/>
            <a:chExt cx="9872764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7272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872726">
                  <a:moveTo>
                    <a:pt x="4600448" y="0"/>
                  </a:moveTo>
                  <a:cubicBezTo>
                    <a:pt x="1901190" y="1106551"/>
                    <a:pt x="0" y="3760216"/>
                    <a:pt x="0" y="6858127"/>
                  </a:cubicBezTo>
                  <a:cubicBezTo>
                    <a:pt x="0" y="9955784"/>
                    <a:pt x="1901190" y="12609449"/>
                    <a:pt x="4600448" y="13716000"/>
                  </a:cubicBezTo>
                  <a:lnTo>
                    <a:pt x="9872726" y="13716000"/>
                  </a:lnTo>
                  <a:lnTo>
                    <a:pt x="9872726" y="0"/>
                  </a:lnTo>
                  <a:close/>
                </a:path>
              </a:pathLst>
            </a:custGeom>
            <a:blipFill>
              <a:blip r:embed="rId3"/>
              <a:stretch>
                <a:fillRect l="-679" t="-4015" r="-50908" b="-401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004155" y="-63503"/>
            <a:ext cx="8347339" cy="10413997"/>
          </a:xfrm>
          <a:custGeom>
            <a:avLst/>
            <a:gdLst/>
            <a:ahLst/>
            <a:cxnLst/>
            <a:rect r="r" b="b" t="t" l="l"/>
            <a:pathLst>
              <a:path h="10413997" w="8347339">
                <a:moveTo>
                  <a:pt x="0" y="0"/>
                </a:moveTo>
                <a:lnTo>
                  <a:pt x="8347339" y="0"/>
                </a:lnTo>
                <a:lnTo>
                  <a:pt x="8347339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429558"/>
            <a:ext cx="9144000" cy="9124950"/>
          </a:xfrm>
          <a:custGeom>
            <a:avLst/>
            <a:gdLst/>
            <a:ahLst/>
            <a:cxnLst/>
            <a:rect r="r" b="b" t="t" l="l"/>
            <a:pathLst>
              <a:path h="9124950" w="9144000">
                <a:moveTo>
                  <a:pt x="0" y="0"/>
                </a:moveTo>
                <a:lnTo>
                  <a:pt x="9144000" y="0"/>
                </a:lnTo>
                <a:lnTo>
                  <a:pt x="9144000" y="9124950"/>
                </a:lnTo>
                <a:lnTo>
                  <a:pt x="0" y="9124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77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2874" y="2579292"/>
            <a:ext cx="1783907" cy="1730951"/>
          </a:xfrm>
          <a:custGeom>
            <a:avLst/>
            <a:gdLst/>
            <a:ahLst/>
            <a:cxnLst/>
            <a:rect r="r" b="b" t="t" l="l"/>
            <a:pathLst>
              <a:path h="1730951" w="1783907">
                <a:moveTo>
                  <a:pt x="0" y="0"/>
                </a:moveTo>
                <a:lnTo>
                  <a:pt x="1783907" y="0"/>
                </a:lnTo>
                <a:lnTo>
                  <a:pt x="1783907" y="1730951"/>
                </a:lnTo>
                <a:lnTo>
                  <a:pt x="0" y="1730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670" r="0" b="-637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06241" y="2746366"/>
            <a:ext cx="6837759" cy="143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37"/>
              </a:lnSpc>
            </a:pPr>
            <a:r>
              <a:rPr lang="en-US" sz="8312" spc="332">
                <a:solidFill>
                  <a:srgbClr val="000000"/>
                </a:solidFill>
                <a:latin typeface="Montserrat Bold"/>
              </a:rPr>
              <a:t>CHAINSAFE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2312" y="4549685"/>
            <a:ext cx="6684150" cy="57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6"/>
              </a:lnSpc>
            </a:pPr>
            <a:r>
              <a:rPr lang="en-US" sz="9352" spc="374">
                <a:solidFill>
                  <a:srgbClr val="000000"/>
                </a:solidFill>
                <a:latin typeface="Montserrat Bold"/>
              </a:rPr>
              <a:t>SECURITY</a:t>
            </a:r>
          </a:p>
          <a:p>
            <a:pPr algn="l">
              <a:lnSpc>
                <a:spcPts val="9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652336" y="5450937"/>
            <a:ext cx="3824585" cy="4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1"/>
              </a:lnSpc>
              <a:spcBef>
                <a:spcPct val="0"/>
              </a:spcBef>
            </a:pPr>
            <a:r>
              <a:rPr lang="en-US" sz="2115">
                <a:solidFill>
                  <a:srgbClr val="164A83"/>
                </a:solidFill>
                <a:latin typeface="Agrandir Narrow"/>
              </a:rPr>
              <a:t>Il nostro mondo, la tua tranquillità.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762312" y="5406920"/>
            <a:ext cx="743814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518" y="6212528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1307" y="6304116"/>
            <a:ext cx="261943" cy="359442"/>
          </a:xfrm>
          <a:custGeom>
            <a:avLst/>
            <a:gdLst/>
            <a:ahLst/>
            <a:cxnLst/>
            <a:rect r="r" b="b" t="t" l="l"/>
            <a:pathLst>
              <a:path h="359442" w="261943">
                <a:moveTo>
                  <a:pt x="0" y="0"/>
                </a:moveTo>
                <a:lnTo>
                  <a:pt x="261943" y="0"/>
                </a:lnTo>
                <a:lnTo>
                  <a:pt x="261943" y="359442"/>
                </a:lnTo>
                <a:lnTo>
                  <a:pt x="0" y="359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0243" y="5544322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7" y="0"/>
                </a:lnTo>
                <a:lnTo>
                  <a:pt x="542617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1214" y="5687663"/>
            <a:ext cx="307226" cy="236284"/>
          </a:xfrm>
          <a:custGeom>
            <a:avLst/>
            <a:gdLst/>
            <a:ahLst/>
            <a:cxnLst/>
            <a:rect r="r" b="b" t="t" l="l"/>
            <a:pathLst>
              <a:path h="236284" w="307226">
                <a:moveTo>
                  <a:pt x="0" y="0"/>
                </a:moveTo>
                <a:lnTo>
                  <a:pt x="307226" y="0"/>
                </a:lnTo>
                <a:lnTo>
                  <a:pt x="307226" y="236285"/>
                </a:lnTo>
                <a:lnTo>
                  <a:pt x="0" y="236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1424" y="7012320"/>
            <a:ext cx="497226" cy="497226"/>
          </a:xfrm>
          <a:custGeom>
            <a:avLst/>
            <a:gdLst/>
            <a:ahLst/>
            <a:cxnLst/>
            <a:rect r="r" b="b" t="t" l="l"/>
            <a:pathLst>
              <a:path h="497226" w="497226">
                <a:moveTo>
                  <a:pt x="0" y="0"/>
                </a:moveTo>
                <a:lnTo>
                  <a:pt x="497227" y="0"/>
                </a:lnTo>
                <a:lnTo>
                  <a:pt x="497227" y="497227"/>
                </a:lnTo>
                <a:lnTo>
                  <a:pt x="0" y="497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0034" y="7069470"/>
            <a:ext cx="224489" cy="344705"/>
          </a:xfrm>
          <a:custGeom>
            <a:avLst/>
            <a:gdLst/>
            <a:ahLst/>
            <a:cxnLst/>
            <a:rect r="r" b="b" t="t" l="l"/>
            <a:pathLst>
              <a:path h="344705" w="224489">
                <a:moveTo>
                  <a:pt x="0" y="0"/>
                </a:moveTo>
                <a:lnTo>
                  <a:pt x="224489" y="0"/>
                </a:lnTo>
                <a:lnTo>
                  <a:pt x="224489" y="344706"/>
                </a:lnTo>
                <a:lnTo>
                  <a:pt x="0" y="344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045222"/>
            <a:ext cx="4929265" cy="26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>
                <a:solidFill>
                  <a:srgbClr val="000000"/>
                </a:solidFill>
                <a:latin typeface="Open Sauce"/>
              </a:rPr>
              <a:t>www.chainsafesecurity.com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62150" y="4895265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7671" y="5002551"/>
            <a:ext cx="326853" cy="328046"/>
          </a:xfrm>
          <a:custGeom>
            <a:avLst/>
            <a:gdLst/>
            <a:ahLst/>
            <a:cxnLst/>
            <a:rect r="r" b="b" t="t" l="l"/>
            <a:pathLst>
              <a:path h="328046" w="326853">
                <a:moveTo>
                  <a:pt x="0" y="0"/>
                </a:moveTo>
                <a:lnTo>
                  <a:pt x="326852" y="0"/>
                </a:lnTo>
                <a:lnTo>
                  <a:pt x="326852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685" y="368559"/>
            <a:ext cx="824110" cy="799646"/>
          </a:xfrm>
          <a:custGeom>
            <a:avLst/>
            <a:gdLst/>
            <a:ahLst/>
            <a:cxnLst/>
            <a:rect r="r" b="b" t="t" l="l"/>
            <a:pathLst>
              <a:path h="799646" w="824110">
                <a:moveTo>
                  <a:pt x="0" y="0"/>
                </a:moveTo>
                <a:lnTo>
                  <a:pt x="824110" y="0"/>
                </a:lnTo>
                <a:lnTo>
                  <a:pt x="824110" y="799646"/>
                </a:lnTo>
                <a:lnTo>
                  <a:pt x="0" y="7996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8670" r="0" b="-637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84234" y="2854819"/>
            <a:ext cx="5281945" cy="133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8"/>
              </a:lnSpc>
              <a:spcBef>
                <a:spcPct val="0"/>
              </a:spcBef>
            </a:pPr>
            <a:r>
              <a:rPr lang="en-US" sz="7832" spc="767">
                <a:solidFill>
                  <a:srgbClr val="231F20"/>
                </a:solidFill>
                <a:latin typeface="Open Sans Bold"/>
              </a:rPr>
              <a:t>GRAZIE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75956" y="5646170"/>
            <a:ext cx="3498499" cy="30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>
                <a:solidFill>
                  <a:srgbClr val="000000"/>
                </a:solidFill>
                <a:latin typeface="Open Sauce"/>
              </a:rPr>
              <a:t>chainsafesecurity@gmail.com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0037" y="6324201"/>
            <a:ext cx="2744525" cy="30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>
                <a:solidFill>
                  <a:srgbClr val="000000"/>
                </a:solidFill>
                <a:latin typeface="Open Sauce"/>
              </a:rPr>
              <a:t>+39 34507642356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75956" y="7050420"/>
            <a:ext cx="4934702" cy="60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18"/>
              </a:lnSpc>
            </a:pPr>
            <a:r>
              <a:rPr lang="en-US" sz="1860">
                <a:solidFill>
                  <a:srgbClr val="000000"/>
                </a:solidFill>
                <a:latin typeface="Open Sauce"/>
              </a:rPr>
              <a:t>Via Gabriele d’Annunzio 324,</a:t>
            </a:r>
          </a:p>
          <a:p>
            <a:pPr algn="just">
              <a:lnSpc>
                <a:spcPts val="2418"/>
              </a:lnSpc>
            </a:pPr>
            <a:r>
              <a:rPr lang="en-US" sz="1860">
                <a:solidFill>
                  <a:srgbClr val="000000"/>
                </a:solidFill>
                <a:latin typeface="Open Sauce"/>
              </a:rPr>
              <a:t>CAP 97545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33403"/>
            <a:ext cx="3317919" cy="2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6"/>
              </a:lnSpc>
            </a:pPr>
            <a:r>
              <a:rPr lang="en-US" sz="1860" spc="74">
                <a:solidFill>
                  <a:srgbClr val="293E6B"/>
                </a:solidFill>
                <a:latin typeface="Open Sauce Bold"/>
              </a:rPr>
              <a:t>CHAINSAFE SECURITY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386299">
            <a:off x="-2835155" y="2008129"/>
            <a:ext cx="24359314" cy="12711133"/>
          </a:xfrm>
          <a:custGeom>
            <a:avLst/>
            <a:gdLst/>
            <a:ahLst/>
            <a:cxnLst/>
            <a:rect r="r" b="b" t="t" l="l"/>
            <a:pathLst>
              <a:path h="12711133" w="24359314">
                <a:moveTo>
                  <a:pt x="0" y="0"/>
                </a:moveTo>
                <a:lnTo>
                  <a:pt x="24359314" y="0"/>
                </a:lnTo>
                <a:lnTo>
                  <a:pt x="24359314" y="12711134"/>
                </a:lnTo>
                <a:lnTo>
                  <a:pt x="0" y="127111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3303" y="-511095"/>
            <a:ext cx="18714606" cy="12468607"/>
          </a:xfrm>
          <a:custGeom>
            <a:avLst/>
            <a:gdLst/>
            <a:ahLst/>
            <a:cxnLst/>
            <a:rect r="r" b="b" t="t" l="l"/>
            <a:pathLst>
              <a:path h="12468607" w="18714606">
                <a:moveTo>
                  <a:pt x="0" y="0"/>
                </a:moveTo>
                <a:lnTo>
                  <a:pt x="18714606" y="0"/>
                </a:lnTo>
                <a:lnTo>
                  <a:pt x="18714606" y="12468607"/>
                </a:lnTo>
                <a:lnTo>
                  <a:pt x="0" y="12468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8654651" y="2652442"/>
            <a:ext cx="0" cy="5211720"/>
          </a:xfrm>
          <a:prstGeom prst="line">
            <a:avLst/>
          </a:prstGeom>
          <a:ln cap="flat" w="38100">
            <a:solidFill>
              <a:srgbClr val="1922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469692" y="4447221"/>
            <a:ext cx="369918" cy="369918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469692" y="6360189"/>
            <a:ext cx="369918" cy="369918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AutoShape 11" id="11"/>
          <p:cNvSpPr/>
          <p:nvPr/>
        </p:nvSpPr>
        <p:spPr>
          <a:xfrm flipH="true" flipV="true">
            <a:off x="-7578278" y="546715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685" y="368559"/>
            <a:ext cx="824110" cy="799646"/>
          </a:xfrm>
          <a:custGeom>
            <a:avLst/>
            <a:gdLst/>
            <a:ahLst/>
            <a:cxnLst/>
            <a:rect r="r" b="b" t="t" l="l"/>
            <a:pathLst>
              <a:path h="799646" w="824110">
                <a:moveTo>
                  <a:pt x="0" y="0"/>
                </a:moveTo>
                <a:lnTo>
                  <a:pt x="824110" y="0"/>
                </a:lnTo>
                <a:lnTo>
                  <a:pt x="824110" y="799646"/>
                </a:lnTo>
                <a:lnTo>
                  <a:pt x="0" y="79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670" r="0" b="-637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054139" y="2451660"/>
            <a:ext cx="5486313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Montserrat Medium"/>
              </a:rPr>
              <a:t>Perdita di Dati Sensibili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54139" y="4411200"/>
            <a:ext cx="5260448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ns"/>
              </a:rPr>
              <a:t>Malware nascosti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63664" y="6365287"/>
            <a:ext cx="5831948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ns"/>
              </a:rPr>
              <a:t>Modifiche Non Autorizzate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3628" y="3652818"/>
            <a:ext cx="4818267" cy="151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3"/>
              </a:lnSpc>
            </a:pPr>
            <a:r>
              <a:rPr lang="en-US" sz="5430" spc="173">
                <a:solidFill>
                  <a:srgbClr val="293E6B"/>
                </a:solidFill>
                <a:latin typeface="Open Sans Bold"/>
              </a:rPr>
              <a:t>Minaccia  Software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33403"/>
            <a:ext cx="3317919" cy="2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6"/>
              </a:lnSpc>
            </a:pPr>
            <a:r>
              <a:rPr lang="en-US" sz="1860" spc="74">
                <a:solidFill>
                  <a:srgbClr val="293E6B"/>
                </a:solidFill>
                <a:latin typeface="Open Sauce Bold"/>
              </a:rPr>
              <a:t>CHAINSAFE SECURITY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E8E8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1672" y="3235847"/>
            <a:ext cx="20943650" cy="5169447"/>
            <a:chOff x="0" y="0"/>
            <a:chExt cx="5516023" cy="136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16023" cy="1361500"/>
            </a:xfrm>
            <a:custGeom>
              <a:avLst/>
              <a:gdLst/>
              <a:ahLst/>
              <a:cxnLst/>
              <a:rect r="r" b="b" t="t" l="l"/>
              <a:pathLst>
                <a:path h="1361500" w="5516023">
                  <a:moveTo>
                    <a:pt x="0" y="0"/>
                  </a:moveTo>
                  <a:lnTo>
                    <a:pt x="5516023" y="0"/>
                  </a:lnTo>
                  <a:lnTo>
                    <a:pt x="5516023" y="1361500"/>
                  </a:lnTo>
                  <a:lnTo>
                    <a:pt x="0" y="13615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16023" cy="140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9925" y="1600080"/>
            <a:ext cx="7658220" cy="7658220"/>
          </a:xfrm>
          <a:custGeom>
            <a:avLst/>
            <a:gdLst/>
            <a:ahLst/>
            <a:cxnLst/>
            <a:rect r="r" b="b" t="t" l="l"/>
            <a:pathLst>
              <a:path h="7658220" w="7658220">
                <a:moveTo>
                  <a:pt x="0" y="0"/>
                </a:moveTo>
                <a:lnTo>
                  <a:pt x="7658219" y="0"/>
                </a:lnTo>
                <a:lnTo>
                  <a:pt x="7658219" y="7658220"/>
                </a:lnTo>
                <a:lnTo>
                  <a:pt x="0" y="765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628" y="4286250"/>
            <a:ext cx="949331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C23A97"/>
                </a:solidFill>
                <a:latin typeface="Open Sans Bold"/>
              </a:rPr>
              <a:t>La Nostra Soluzione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2425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086939" y="2344057"/>
            <a:ext cx="6170292" cy="617026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859" t="0" r="-2485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3735" y="368559"/>
            <a:ext cx="824110" cy="799646"/>
          </a:xfrm>
          <a:custGeom>
            <a:avLst/>
            <a:gdLst/>
            <a:ahLst/>
            <a:cxnLst/>
            <a:rect r="r" b="b" t="t" l="l"/>
            <a:pathLst>
              <a:path h="799646" w="824110">
                <a:moveTo>
                  <a:pt x="0" y="0"/>
                </a:moveTo>
                <a:lnTo>
                  <a:pt x="824110" y="0"/>
                </a:lnTo>
                <a:lnTo>
                  <a:pt x="824110" y="799646"/>
                </a:lnTo>
                <a:lnTo>
                  <a:pt x="0" y="799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670" r="0" b="-637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47750" y="733403"/>
            <a:ext cx="3317919" cy="2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6"/>
              </a:lnSpc>
            </a:pPr>
            <a:r>
              <a:rPr lang="en-US" sz="1860" spc="74">
                <a:solidFill>
                  <a:srgbClr val="293E6B"/>
                </a:solidFill>
                <a:latin typeface="Open Sauce Bold"/>
              </a:rPr>
              <a:t>CHAINSAFE SECURITY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5632" y="5362515"/>
            <a:ext cx="7028259" cy="169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5494" indent="-347747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Open Sauce"/>
              </a:rPr>
              <a:t>Piattaforma blockchain</a:t>
            </a:r>
          </a:p>
          <a:p>
            <a:pPr algn="just" marL="695494" indent="-347747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Open Sauce"/>
              </a:rPr>
              <a:t>Sicurezza Decentralizzata</a:t>
            </a:r>
          </a:p>
          <a:p>
            <a:pPr algn="just" marL="695494" indent="-347747" lvl="1">
              <a:lnSpc>
                <a:spcPts val="4509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Open Sauce"/>
              </a:rPr>
              <a:t>Verifica delle versioni software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0362" y="2189343"/>
            <a:ext cx="17250556" cy="6909545"/>
            <a:chOff x="0" y="0"/>
            <a:chExt cx="4543356" cy="1819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3356" cy="1819798"/>
            </a:xfrm>
            <a:custGeom>
              <a:avLst/>
              <a:gdLst/>
              <a:ahLst/>
              <a:cxnLst/>
              <a:rect r="r" b="b" t="t" l="l"/>
              <a:pathLst>
                <a:path h="1819798" w="4543356">
                  <a:moveTo>
                    <a:pt x="22888" y="0"/>
                  </a:moveTo>
                  <a:lnTo>
                    <a:pt x="4520468" y="0"/>
                  </a:lnTo>
                  <a:cubicBezTo>
                    <a:pt x="4526538" y="0"/>
                    <a:pt x="4532360" y="2411"/>
                    <a:pt x="4536653" y="6704"/>
                  </a:cubicBezTo>
                  <a:cubicBezTo>
                    <a:pt x="4540945" y="10996"/>
                    <a:pt x="4543356" y="16818"/>
                    <a:pt x="4543356" y="22888"/>
                  </a:cubicBezTo>
                  <a:lnTo>
                    <a:pt x="4543356" y="1796910"/>
                  </a:lnTo>
                  <a:cubicBezTo>
                    <a:pt x="4543356" y="1809550"/>
                    <a:pt x="4533109" y="1819798"/>
                    <a:pt x="4520468" y="1819798"/>
                  </a:cubicBezTo>
                  <a:lnTo>
                    <a:pt x="22888" y="1819798"/>
                  </a:lnTo>
                  <a:cubicBezTo>
                    <a:pt x="16818" y="1819798"/>
                    <a:pt x="10996" y="1817386"/>
                    <a:pt x="6704" y="1813094"/>
                  </a:cubicBezTo>
                  <a:cubicBezTo>
                    <a:pt x="2411" y="1808802"/>
                    <a:pt x="0" y="1802980"/>
                    <a:pt x="0" y="1796910"/>
                  </a:cubicBezTo>
                  <a:lnTo>
                    <a:pt x="0" y="22888"/>
                  </a:lnTo>
                  <a:cubicBezTo>
                    <a:pt x="0" y="16818"/>
                    <a:pt x="2411" y="10996"/>
                    <a:pt x="6704" y="6704"/>
                  </a:cubicBezTo>
                  <a:cubicBezTo>
                    <a:pt x="10996" y="2411"/>
                    <a:pt x="16818" y="0"/>
                    <a:pt x="22888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4543356" cy="1924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90647" y="6193780"/>
            <a:ext cx="635382" cy="635382"/>
          </a:xfrm>
          <a:custGeom>
            <a:avLst/>
            <a:gdLst/>
            <a:ahLst/>
            <a:cxnLst/>
            <a:rect r="r" b="b" t="t" l="l"/>
            <a:pathLst>
              <a:path h="635382" w="635382">
                <a:moveTo>
                  <a:pt x="0" y="0"/>
                </a:moveTo>
                <a:lnTo>
                  <a:pt x="635382" y="0"/>
                </a:lnTo>
                <a:lnTo>
                  <a:pt x="635382" y="635383"/>
                </a:lnTo>
                <a:lnTo>
                  <a:pt x="0" y="635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3695" y="2189343"/>
            <a:ext cx="17287224" cy="2361070"/>
            <a:chOff x="0" y="0"/>
            <a:chExt cx="4553014" cy="6218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3014" cy="621846"/>
            </a:xfrm>
            <a:custGeom>
              <a:avLst/>
              <a:gdLst/>
              <a:ahLst/>
              <a:cxnLst/>
              <a:rect r="r" b="b" t="t" l="l"/>
              <a:pathLst>
                <a:path h="621846" w="4553014">
                  <a:moveTo>
                    <a:pt x="22840" y="0"/>
                  </a:moveTo>
                  <a:lnTo>
                    <a:pt x="4530174" y="0"/>
                  </a:lnTo>
                  <a:cubicBezTo>
                    <a:pt x="4542788" y="0"/>
                    <a:pt x="4553014" y="10226"/>
                    <a:pt x="4553014" y="22840"/>
                  </a:cubicBezTo>
                  <a:lnTo>
                    <a:pt x="4553014" y="599006"/>
                  </a:lnTo>
                  <a:cubicBezTo>
                    <a:pt x="4553014" y="611620"/>
                    <a:pt x="4542788" y="621846"/>
                    <a:pt x="4530174" y="621846"/>
                  </a:cubicBezTo>
                  <a:lnTo>
                    <a:pt x="22840" y="621846"/>
                  </a:lnTo>
                  <a:cubicBezTo>
                    <a:pt x="10226" y="621846"/>
                    <a:pt x="0" y="611620"/>
                    <a:pt x="0" y="599006"/>
                  </a:cubicBezTo>
                  <a:lnTo>
                    <a:pt x="0" y="22840"/>
                  </a:lnTo>
                  <a:cubicBezTo>
                    <a:pt x="0" y="10226"/>
                    <a:pt x="10226" y="0"/>
                    <a:pt x="228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49000"/>
                  </a:srgbClr>
                </a:gs>
                <a:gs pos="100000">
                  <a:srgbClr val="151F52">
                    <a:alpha val="49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4553014" cy="726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48247" y="1884557"/>
            <a:ext cx="4014128" cy="7496588"/>
            <a:chOff x="0" y="0"/>
            <a:chExt cx="1057219" cy="19744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219" cy="1974410"/>
            </a:xfrm>
            <a:custGeom>
              <a:avLst/>
              <a:gdLst/>
              <a:ahLst/>
              <a:cxnLst/>
              <a:rect r="r" b="b" t="t" l="l"/>
              <a:pathLst>
                <a:path h="1974410" w="1057219">
                  <a:moveTo>
                    <a:pt x="98362" y="0"/>
                  </a:moveTo>
                  <a:lnTo>
                    <a:pt x="958857" y="0"/>
                  </a:lnTo>
                  <a:cubicBezTo>
                    <a:pt x="984944" y="0"/>
                    <a:pt x="1009963" y="10363"/>
                    <a:pt x="1028409" y="28810"/>
                  </a:cubicBezTo>
                  <a:cubicBezTo>
                    <a:pt x="1046856" y="47256"/>
                    <a:pt x="1057219" y="72275"/>
                    <a:pt x="1057219" y="98362"/>
                  </a:cubicBezTo>
                  <a:lnTo>
                    <a:pt x="1057219" y="1876048"/>
                  </a:lnTo>
                  <a:cubicBezTo>
                    <a:pt x="1057219" y="1902135"/>
                    <a:pt x="1046856" y="1927154"/>
                    <a:pt x="1028409" y="1945600"/>
                  </a:cubicBezTo>
                  <a:cubicBezTo>
                    <a:pt x="1009963" y="1964047"/>
                    <a:pt x="984944" y="1974410"/>
                    <a:pt x="958857" y="1974410"/>
                  </a:cubicBezTo>
                  <a:lnTo>
                    <a:pt x="98362" y="1974410"/>
                  </a:lnTo>
                  <a:cubicBezTo>
                    <a:pt x="72275" y="1974410"/>
                    <a:pt x="47256" y="1964047"/>
                    <a:pt x="28810" y="1945600"/>
                  </a:cubicBezTo>
                  <a:cubicBezTo>
                    <a:pt x="10363" y="1927154"/>
                    <a:pt x="0" y="1902135"/>
                    <a:pt x="0" y="1876048"/>
                  </a:cubicBezTo>
                  <a:lnTo>
                    <a:pt x="0" y="98362"/>
                  </a:lnTo>
                  <a:cubicBezTo>
                    <a:pt x="0" y="72275"/>
                    <a:pt x="10363" y="47256"/>
                    <a:pt x="28810" y="28810"/>
                  </a:cubicBezTo>
                  <a:cubicBezTo>
                    <a:pt x="47256" y="10363"/>
                    <a:pt x="72275" y="0"/>
                    <a:pt x="983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76200" cap="rnd">
              <a:gradFill>
                <a:gsLst>
                  <a:gs pos="0">
                    <a:srgbClr val="EFF1FF">
                      <a:alpha val="100000"/>
                    </a:srgbClr>
                  </a:gs>
                  <a:gs pos="100000">
                    <a:srgbClr val="B34593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057219" cy="2079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460378" y="5906843"/>
            <a:ext cx="17250525" cy="14287"/>
          </a:xfrm>
          <a:prstGeom prst="line">
            <a:avLst/>
          </a:prstGeom>
          <a:ln cap="flat" w="38100">
            <a:solidFill>
              <a:srgbClr val="6770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460362" y="7101813"/>
            <a:ext cx="17127032" cy="0"/>
          </a:xfrm>
          <a:prstGeom prst="line">
            <a:avLst/>
          </a:prstGeom>
          <a:ln cap="flat" w="38100">
            <a:solidFill>
              <a:srgbClr val="6770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664672" y="8141529"/>
            <a:ext cx="17250558" cy="30695"/>
          </a:xfrm>
          <a:prstGeom prst="line">
            <a:avLst/>
          </a:prstGeom>
          <a:ln cap="flat" w="38100">
            <a:solidFill>
              <a:srgbClr val="6770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3825645" y="2224535"/>
            <a:ext cx="19050" cy="6909461"/>
          </a:xfrm>
          <a:prstGeom prst="line">
            <a:avLst/>
          </a:prstGeom>
          <a:ln cap="flat" w="38100">
            <a:solidFill>
              <a:srgbClr val="6770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590647" y="7319290"/>
            <a:ext cx="635382" cy="635382"/>
          </a:xfrm>
          <a:custGeom>
            <a:avLst/>
            <a:gdLst/>
            <a:ahLst/>
            <a:cxnLst/>
            <a:rect r="r" b="b" t="t" l="l"/>
            <a:pathLst>
              <a:path h="635382" w="635382">
                <a:moveTo>
                  <a:pt x="0" y="0"/>
                </a:moveTo>
                <a:lnTo>
                  <a:pt x="635382" y="0"/>
                </a:lnTo>
                <a:lnTo>
                  <a:pt x="635382" y="635383"/>
                </a:lnTo>
                <a:lnTo>
                  <a:pt x="0" y="635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36174" y="6206880"/>
            <a:ext cx="635382" cy="635382"/>
          </a:xfrm>
          <a:custGeom>
            <a:avLst/>
            <a:gdLst/>
            <a:ahLst/>
            <a:cxnLst/>
            <a:rect r="r" b="b" t="t" l="l"/>
            <a:pathLst>
              <a:path h="635382" w="635382">
                <a:moveTo>
                  <a:pt x="0" y="0"/>
                </a:moveTo>
                <a:lnTo>
                  <a:pt x="635382" y="0"/>
                </a:lnTo>
                <a:lnTo>
                  <a:pt x="635382" y="635382"/>
                </a:lnTo>
                <a:lnTo>
                  <a:pt x="0" y="635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583141" y="4879328"/>
            <a:ext cx="744340" cy="770339"/>
          </a:xfrm>
          <a:custGeom>
            <a:avLst/>
            <a:gdLst/>
            <a:ahLst/>
            <a:cxnLst/>
            <a:rect r="r" b="b" t="t" l="l"/>
            <a:pathLst>
              <a:path h="770339" w="744340">
                <a:moveTo>
                  <a:pt x="0" y="0"/>
                </a:moveTo>
                <a:lnTo>
                  <a:pt x="744340" y="0"/>
                </a:lnTo>
                <a:lnTo>
                  <a:pt x="744340" y="770340"/>
                </a:lnTo>
                <a:lnTo>
                  <a:pt x="0" y="770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583141" y="6140974"/>
            <a:ext cx="744340" cy="770339"/>
          </a:xfrm>
          <a:custGeom>
            <a:avLst/>
            <a:gdLst/>
            <a:ahLst/>
            <a:cxnLst/>
            <a:rect r="r" b="b" t="t" l="l"/>
            <a:pathLst>
              <a:path h="770339" w="744340">
                <a:moveTo>
                  <a:pt x="0" y="0"/>
                </a:moveTo>
                <a:lnTo>
                  <a:pt x="744340" y="0"/>
                </a:lnTo>
                <a:lnTo>
                  <a:pt x="744340" y="770339"/>
                </a:lnTo>
                <a:lnTo>
                  <a:pt x="0" y="77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583141" y="7251812"/>
            <a:ext cx="744340" cy="770339"/>
          </a:xfrm>
          <a:custGeom>
            <a:avLst/>
            <a:gdLst/>
            <a:ahLst/>
            <a:cxnLst/>
            <a:rect r="r" b="b" t="t" l="l"/>
            <a:pathLst>
              <a:path h="770339" w="744340">
                <a:moveTo>
                  <a:pt x="0" y="0"/>
                </a:moveTo>
                <a:lnTo>
                  <a:pt x="744340" y="0"/>
                </a:lnTo>
                <a:lnTo>
                  <a:pt x="744340" y="770339"/>
                </a:lnTo>
                <a:lnTo>
                  <a:pt x="0" y="770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590647" y="4873776"/>
            <a:ext cx="744340" cy="770339"/>
          </a:xfrm>
          <a:custGeom>
            <a:avLst/>
            <a:gdLst/>
            <a:ahLst/>
            <a:cxnLst/>
            <a:rect r="r" b="b" t="t" l="l"/>
            <a:pathLst>
              <a:path h="770339" w="744340">
                <a:moveTo>
                  <a:pt x="0" y="0"/>
                </a:moveTo>
                <a:lnTo>
                  <a:pt x="744340" y="0"/>
                </a:lnTo>
                <a:lnTo>
                  <a:pt x="744340" y="770340"/>
                </a:lnTo>
                <a:lnTo>
                  <a:pt x="0" y="770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481695" y="4819752"/>
            <a:ext cx="744340" cy="770339"/>
          </a:xfrm>
          <a:custGeom>
            <a:avLst/>
            <a:gdLst/>
            <a:ahLst/>
            <a:cxnLst/>
            <a:rect r="r" b="b" t="t" l="l"/>
            <a:pathLst>
              <a:path h="770339" w="744340">
                <a:moveTo>
                  <a:pt x="0" y="0"/>
                </a:moveTo>
                <a:lnTo>
                  <a:pt x="744340" y="0"/>
                </a:lnTo>
                <a:lnTo>
                  <a:pt x="744340" y="770340"/>
                </a:lnTo>
                <a:lnTo>
                  <a:pt x="0" y="770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481695" y="7251812"/>
            <a:ext cx="744340" cy="770339"/>
          </a:xfrm>
          <a:custGeom>
            <a:avLst/>
            <a:gdLst/>
            <a:ahLst/>
            <a:cxnLst/>
            <a:rect r="r" b="b" t="t" l="l"/>
            <a:pathLst>
              <a:path h="770339" w="744340">
                <a:moveTo>
                  <a:pt x="0" y="0"/>
                </a:moveTo>
                <a:lnTo>
                  <a:pt x="744340" y="0"/>
                </a:lnTo>
                <a:lnTo>
                  <a:pt x="744340" y="770339"/>
                </a:lnTo>
                <a:lnTo>
                  <a:pt x="0" y="77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574119" y="1407745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3806595" y="384611"/>
            <a:ext cx="824110" cy="799646"/>
          </a:xfrm>
          <a:custGeom>
            <a:avLst/>
            <a:gdLst/>
            <a:ahLst/>
            <a:cxnLst/>
            <a:rect r="r" b="b" t="t" l="l"/>
            <a:pathLst>
              <a:path h="799646" w="824110">
                <a:moveTo>
                  <a:pt x="0" y="0"/>
                </a:moveTo>
                <a:lnTo>
                  <a:pt x="824110" y="0"/>
                </a:lnTo>
                <a:lnTo>
                  <a:pt x="824110" y="799646"/>
                </a:lnTo>
                <a:lnTo>
                  <a:pt x="0" y="799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670" r="0" b="-6372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60362" y="2253058"/>
            <a:ext cx="5854426" cy="111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703"/>
              </a:lnSpc>
            </a:pPr>
            <a:r>
              <a:rPr lang="en-US" sz="7568" spc="-234">
                <a:solidFill>
                  <a:srgbClr val="C23A97"/>
                </a:solidFill>
                <a:latin typeface="Open Sans Bold"/>
              </a:rPr>
              <a:t> SCEGLIERCI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6993" y="4985725"/>
            <a:ext cx="44533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Analisi dati su minacce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6993" y="7252615"/>
            <a:ext cx="30045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Verifica versioni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6993" y="6111374"/>
            <a:ext cx="17811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Italics"/>
              </a:rPr>
              <a:t>Sicurezza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35981" y="3289604"/>
            <a:ext cx="286381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92362"/>
                </a:solidFill>
                <a:latin typeface="Open Sans Bold"/>
              </a:rPr>
              <a:t>GuardTime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35170" y="3185268"/>
            <a:ext cx="387574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92253"/>
                </a:solidFill>
                <a:latin typeface="Open Sans Bold"/>
              </a:rPr>
              <a:t>WhiteCryption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68917" y="2997095"/>
            <a:ext cx="2972788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 Bold"/>
              </a:rPr>
              <a:t>ChainSafe Security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0" y="542925"/>
            <a:ext cx="6090826" cy="20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55"/>
              </a:lnSpc>
              <a:spcBef>
                <a:spcPct val="0"/>
              </a:spcBef>
            </a:pPr>
            <a:r>
              <a:rPr lang="en-US" sz="10182" spc="-437">
                <a:solidFill>
                  <a:srgbClr val="192253"/>
                </a:solidFill>
                <a:latin typeface="Agrandir Narrow Bold"/>
              </a:rPr>
              <a:t>PERCHÈ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789185" y="803484"/>
            <a:ext cx="3317919" cy="2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6"/>
              </a:lnSpc>
            </a:pPr>
            <a:r>
              <a:rPr lang="en-US" sz="1860" spc="74">
                <a:solidFill>
                  <a:srgbClr val="293E6B"/>
                </a:solidFill>
                <a:latin typeface="Open Sauce Bold"/>
              </a:rPr>
              <a:t>CHAINSAFE SECURITY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E8E8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17643" y="1392426"/>
            <a:ext cx="19610951" cy="10233351"/>
          </a:xfrm>
          <a:custGeom>
            <a:avLst/>
            <a:gdLst/>
            <a:ahLst/>
            <a:cxnLst/>
            <a:rect r="r" b="b" t="t" l="l"/>
            <a:pathLst>
              <a:path h="10233351" w="19610951">
                <a:moveTo>
                  <a:pt x="0" y="0"/>
                </a:moveTo>
                <a:lnTo>
                  <a:pt x="19610950" y="0"/>
                </a:lnTo>
                <a:lnTo>
                  <a:pt x="19610950" y="10233351"/>
                </a:lnTo>
                <a:lnTo>
                  <a:pt x="0" y="1023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906059" y="1805470"/>
            <a:ext cx="6511495" cy="6973368"/>
            <a:chOff x="0" y="0"/>
            <a:chExt cx="1350514" cy="14463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0514" cy="1446309"/>
            </a:xfrm>
            <a:custGeom>
              <a:avLst/>
              <a:gdLst/>
              <a:ahLst/>
              <a:cxnLst/>
              <a:rect r="r" b="b" t="t" l="l"/>
              <a:pathLst>
                <a:path h="1446309" w="1350514">
                  <a:moveTo>
                    <a:pt x="0" y="0"/>
                  </a:moveTo>
                  <a:lnTo>
                    <a:pt x="1350514" y="0"/>
                  </a:lnTo>
                  <a:lnTo>
                    <a:pt x="1350514" y="1446309"/>
                  </a:lnTo>
                  <a:lnTo>
                    <a:pt x="0" y="1446309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350514" cy="1474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81812" y="1805470"/>
            <a:ext cx="6511495" cy="6973368"/>
            <a:chOff x="0" y="0"/>
            <a:chExt cx="1350514" cy="14463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0514" cy="1446309"/>
            </a:xfrm>
            <a:custGeom>
              <a:avLst/>
              <a:gdLst/>
              <a:ahLst/>
              <a:cxnLst/>
              <a:rect r="r" b="b" t="t" l="l"/>
              <a:pathLst>
                <a:path h="1446309" w="1350514">
                  <a:moveTo>
                    <a:pt x="0" y="0"/>
                  </a:moveTo>
                  <a:lnTo>
                    <a:pt x="1350514" y="0"/>
                  </a:lnTo>
                  <a:lnTo>
                    <a:pt x="1350514" y="1446309"/>
                  </a:lnTo>
                  <a:lnTo>
                    <a:pt x="0" y="1446309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350514" cy="1474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18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515347" y="2123066"/>
            <a:ext cx="3292920" cy="111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6"/>
              </a:lnSpc>
            </a:pPr>
            <a:r>
              <a:rPr lang="en-US" sz="7405" spc="-74">
                <a:solidFill>
                  <a:srgbClr val="000000"/>
                </a:solidFill>
                <a:latin typeface="Open Sauce Medium"/>
              </a:rPr>
              <a:t>€80</a:t>
            </a:r>
            <a:r>
              <a:rPr lang="en-US" sz="7405" spc="-74">
                <a:solidFill>
                  <a:srgbClr val="000000"/>
                </a:solidFill>
                <a:latin typeface="Open Sauce Medium"/>
              </a:rPr>
              <a:t>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03732" y="3657130"/>
            <a:ext cx="431614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209">
                <a:solidFill>
                  <a:srgbClr val="000000"/>
                </a:solidFill>
                <a:latin typeface="Open Sauce"/>
              </a:rPr>
              <a:t>Previsioni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79675" y="2046866"/>
            <a:ext cx="5018111" cy="119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9"/>
              </a:lnSpc>
            </a:pPr>
            <a:r>
              <a:rPr lang="en-US" sz="7907" spc="-79">
                <a:solidFill>
                  <a:srgbClr val="000000"/>
                </a:solidFill>
                <a:latin typeface="Open Sauce Medium"/>
              </a:rPr>
              <a:t>60</a:t>
            </a:r>
            <a:r>
              <a:rPr lang="en-US" sz="7907" spc="-79">
                <a:solidFill>
                  <a:srgbClr val="000000"/>
                </a:solidFill>
                <a:latin typeface="Open Sauce Medium"/>
              </a:rPr>
              <a:t>% - 70%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50296" y="3752380"/>
            <a:ext cx="417488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210">
                <a:solidFill>
                  <a:srgbClr val="000000"/>
                </a:solidFill>
                <a:latin typeface="Open Sauce"/>
              </a:rPr>
              <a:t>Ricavi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65579" y="4276255"/>
            <a:ext cx="6511495" cy="4418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2010" indent="-226005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000000"/>
                </a:solidFill>
                <a:latin typeface="Open Sauce"/>
              </a:rPr>
              <a:t> Svilup</a:t>
            </a:r>
            <a:r>
              <a:rPr lang="en-US" sz="2093">
                <a:solidFill>
                  <a:srgbClr val="000000"/>
                </a:solidFill>
                <a:latin typeface="Open Sauce"/>
              </a:rPr>
              <a:t>po del Software: 25.000 €</a:t>
            </a:r>
          </a:p>
          <a:p>
            <a:pPr algn="just">
              <a:lnSpc>
                <a:spcPts val="2931"/>
              </a:lnSpc>
            </a:pPr>
          </a:p>
          <a:p>
            <a:pPr algn="just" marL="452010" indent="-226005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000000"/>
                </a:solidFill>
                <a:latin typeface="Open Sauce"/>
              </a:rPr>
              <a:t> Infrastruttura e Hosting: 15.000€</a:t>
            </a:r>
          </a:p>
          <a:p>
            <a:pPr algn="just">
              <a:lnSpc>
                <a:spcPts val="2931"/>
              </a:lnSpc>
            </a:pPr>
          </a:p>
          <a:p>
            <a:pPr algn="just" marL="452010" indent="-226005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000000"/>
                </a:solidFill>
                <a:latin typeface="Open Sauce"/>
              </a:rPr>
              <a:t> Consulenza e Esperti: 1.800 €</a:t>
            </a:r>
          </a:p>
          <a:p>
            <a:pPr algn="just">
              <a:lnSpc>
                <a:spcPts val="2931"/>
              </a:lnSpc>
            </a:pPr>
          </a:p>
          <a:p>
            <a:pPr algn="just" marL="452010" indent="-226005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000000"/>
                </a:solidFill>
                <a:latin typeface="Open Sauce"/>
              </a:rPr>
              <a:t> Formazione del Personale: 8.000 €</a:t>
            </a:r>
          </a:p>
          <a:p>
            <a:pPr algn="just">
              <a:lnSpc>
                <a:spcPts val="2931"/>
              </a:lnSpc>
            </a:pPr>
          </a:p>
          <a:p>
            <a:pPr algn="just" marL="452010" indent="-226005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093">
                <a:solidFill>
                  <a:srgbClr val="000000"/>
                </a:solidFill>
                <a:latin typeface="Open Sauce"/>
              </a:rPr>
              <a:t>Manutenzione Continua:</a:t>
            </a:r>
            <a:r>
              <a:rPr lang="en-US" sz="2093">
                <a:solidFill>
                  <a:srgbClr val="000000"/>
                </a:solidFill>
                <a:latin typeface="Open Sauce"/>
              </a:rPr>
              <a:t> 15.000 €</a:t>
            </a:r>
          </a:p>
          <a:p>
            <a:pPr algn="just">
              <a:lnSpc>
                <a:spcPts val="2931"/>
              </a:lnSpc>
            </a:pPr>
          </a:p>
          <a:p>
            <a:pPr algn="just" marL="452010" indent="-226005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000000"/>
                </a:solidFill>
                <a:latin typeface="Open Sauce"/>
              </a:rPr>
              <a:t> Marketing e Distribuzione: 12</a:t>
            </a:r>
            <a:r>
              <a:rPr lang="en-US" sz="2093">
                <a:solidFill>
                  <a:srgbClr val="000000"/>
                </a:solidFill>
                <a:latin typeface="Open Sauce"/>
              </a:rPr>
              <a:t>.000 €</a:t>
            </a:r>
          </a:p>
          <a:p>
            <a:pPr algn="just">
              <a:lnSpc>
                <a:spcPts val="3206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581812" y="4276255"/>
            <a:ext cx="6511495" cy="408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Ricavo Primo anno :  - 2.500 €</a:t>
            </a:r>
          </a:p>
          <a:p>
            <a:pPr>
              <a:lnSpc>
                <a:spcPts val="2940"/>
              </a:lnSpc>
            </a:pP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Ricavo Secondo anno: + 1.500€</a:t>
            </a:r>
          </a:p>
          <a:p>
            <a:pPr>
              <a:lnSpc>
                <a:spcPts val="2940"/>
              </a:lnSpc>
            </a:pP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Ricavo terzo anno: + 9.000€</a:t>
            </a:r>
          </a:p>
          <a:p>
            <a:pPr>
              <a:lnSpc>
                <a:spcPts val="2940"/>
              </a:lnSpc>
            </a:pP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Ricavi annuali  quarto anno: +25.000 €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AutoShape 15" id="15"/>
          <p:cNvSpPr/>
          <p:nvPr/>
        </p:nvSpPr>
        <p:spPr>
          <a:xfrm flipH="true" flipV="true">
            <a:off x="-6679483" y="3514255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9581812" y="3552355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733403"/>
            <a:ext cx="3317919" cy="2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6"/>
              </a:lnSpc>
            </a:pPr>
            <a:r>
              <a:rPr lang="en-US" sz="1860" spc="74">
                <a:solidFill>
                  <a:srgbClr val="293E6B"/>
                </a:solidFill>
                <a:latin typeface="Open Sauce Bold"/>
              </a:rPr>
              <a:t>CHAINSAFE SECURITY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2950196" y="1289944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4685" y="368559"/>
            <a:ext cx="824110" cy="799646"/>
          </a:xfrm>
          <a:custGeom>
            <a:avLst/>
            <a:gdLst/>
            <a:ahLst/>
            <a:cxnLst/>
            <a:rect r="r" b="b" t="t" l="l"/>
            <a:pathLst>
              <a:path h="799646" w="824110">
                <a:moveTo>
                  <a:pt x="0" y="0"/>
                </a:moveTo>
                <a:lnTo>
                  <a:pt x="824110" y="0"/>
                </a:lnTo>
                <a:lnTo>
                  <a:pt x="824110" y="799646"/>
                </a:lnTo>
                <a:lnTo>
                  <a:pt x="0" y="79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70" r="0" b="-6372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50260" y="416732"/>
            <a:ext cx="6987480" cy="103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Open Sans Bold"/>
              </a:rPr>
              <a:t>Analisi di mercato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E8E8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64076" y="1526561"/>
            <a:ext cx="19338684" cy="12086678"/>
          </a:xfrm>
          <a:custGeom>
            <a:avLst/>
            <a:gdLst/>
            <a:ahLst/>
            <a:cxnLst/>
            <a:rect r="r" b="b" t="t" l="l"/>
            <a:pathLst>
              <a:path h="12086678" w="19338684">
                <a:moveTo>
                  <a:pt x="0" y="0"/>
                </a:moveTo>
                <a:lnTo>
                  <a:pt x="19338684" y="0"/>
                </a:lnTo>
                <a:lnTo>
                  <a:pt x="19338684" y="12086677"/>
                </a:lnTo>
                <a:lnTo>
                  <a:pt x="0" y="12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82543" y="3186317"/>
            <a:ext cx="1954753" cy="195475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3963891" y="2193291"/>
            <a:ext cx="10360217" cy="0"/>
          </a:xfrm>
          <a:prstGeom prst="line">
            <a:avLst/>
          </a:prstGeom>
          <a:ln cap="flat" w="76200">
            <a:gradFill>
              <a:gsLst>
                <a:gs pos="0">
                  <a:srgbClr val="470032">
                    <a:alpha val="100000"/>
                  </a:srgbClr>
                </a:gs>
                <a:gs pos="50000">
                  <a:srgbClr val="151F52">
                    <a:alpha val="100000"/>
                  </a:srgbClr>
                </a:gs>
                <a:gs pos="100000">
                  <a:srgbClr val="7482C8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210693" y="3678016"/>
            <a:ext cx="1498453" cy="844582"/>
          </a:xfrm>
          <a:custGeom>
            <a:avLst/>
            <a:gdLst/>
            <a:ahLst/>
            <a:cxnLst/>
            <a:rect r="r" b="b" t="t" l="l"/>
            <a:pathLst>
              <a:path h="844582" w="1498453">
                <a:moveTo>
                  <a:pt x="0" y="0"/>
                </a:moveTo>
                <a:lnTo>
                  <a:pt x="1498453" y="0"/>
                </a:lnTo>
                <a:lnTo>
                  <a:pt x="1498453" y="844583"/>
                </a:lnTo>
                <a:lnTo>
                  <a:pt x="0" y="844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11676" y="1678961"/>
            <a:ext cx="19338684" cy="12086678"/>
          </a:xfrm>
          <a:custGeom>
            <a:avLst/>
            <a:gdLst/>
            <a:ahLst/>
            <a:cxnLst/>
            <a:rect r="r" b="b" t="t" l="l"/>
            <a:pathLst>
              <a:path h="12086678" w="19338684">
                <a:moveTo>
                  <a:pt x="0" y="0"/>
                </a:moveTo>
                <a:lnTo>
                  <a:pt x="19338684" y="0"/>
                </a:lnTo>
                <a:lnTo>
                  <a:pt x="19338684" y="12086677"/>
                </a:lnTo>
                <a:lnTo>
                  <a:pt x="0" y="1208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827897">
            <a:off x="-3044965" y="-643531"/>
            <a:ext cx="16860565" cy="10537853"/>
          </a:xfrm>
          <a:custGeom>
            <a:avLst/>
            <a:gdLst/>
            <a:ahLst/>
            <a:cxnLst/>
            <a:rect r="r" b="b" t="t" l="l"/>
            <a:pathLst>
              <a:path h="10537853" w="16860565">
                <a:moveTo>
                  <a:pt x="0" y="0"/>
                </a:moveTo>
                <a:lnTo>
                  <a:pt x="16860564" y="0"/>
                </a:lnTo>
                <a:lnTo>
                  <a:pt x="16860564" y="10537853"/>
                </a:lnTo>
                <a:lnTo>
                  <a:pt x="0" y="10537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014969" y="3186317"/>
            <a:ext cx="1954753" cy="19547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186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447761" y="3428733"/>
            <a:ext cx="1089171" cy="1343148"/>
          </a:xfrm>
          <a:custGeom>
            <a:avLst/>
            <a:gdLst/>
            <a:ahLst/>
            <a:cxnLst/>
            <a:rect r="r" b="b" t="t" l="l"/>
            <a:pathLst>
              <a:path h="1343148" w="1089171">
                <a:moveTo>
                  <a:pt x="0" y="0"/>
                </a:moveTo>
                <a:lnTo>
                  <a:pt x="1089170" y="0"/>
                </a:lnTo>
                <a:lnTo>
                  <a:pt x="1089170" y="1343148"/>
                </a:lnTo>
                <a:lnTo>
                  <a:pt x="0" y="1343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269605" y="5433649"/>
            <a:ext cx="3445481" cy="2288650"/>
          </a:xfrm>
          <a:custGeom>
            <a:avLst/>
            <a:gdLst/>
            <a:ahLst/>
            <a:cxnLst/>
            <a:rect r="r" b="b" t="t" l="l"/>
            <a:pathLst>
              <a:path h="2288650" w="3445481">
                <a:moveTo>
                  <a:pt x="0" y="0"/>
                </a:moveTo>
                <a:lnTo>
                  <a:pt x="3445482" y="0"/>
                </a:lnTo>
                <a:lnTo>
                  <a:pt x="3445482" y="2288650"/>
                </a:lnTo>
                <a:lnTo>
                  <a:pt x="0" y="22886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47107" y="895350"/>
            <a:ext cx="8193785" cy="125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sz="7399">
                <a:solidFill>
                  <a:srgbClr val="F5F5F5"/>
                </a:solidFill>
                <a:latin typeface="Open Sans Bold"/>
              </a:rPr>
              <a:t>Business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40692" y="5608012"/>
            <a:ext cx="2574955" cy="19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Open Sauce Bold"/>
              </a:rPr>
              <a:t>Piano di prova</a:t>
            </a:r>
          </a:p>
          <a:p>
            <a:pPr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Open Sauce Bold"/>
              </a:rPr>
              <a:t>​</a:t>
            </a:r>
          </a:p>
          <a:p>
            <a:pPr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Open Sauce Bold"/>
              </a:rPr>
              <a:t>Piano Unico</a:t>
            </a:r>
          </a:p>
          <a:p>
            <a:pPr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Open Sauce Bold"/>
              </a:rPr>
              <a:t> </a:t>
            </a:r>
          </a:p>
          <a:p>
            <a:pPr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Open Sauce Bold"/>
              </a:rPr>
              <a:t>Piano Premium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237179" y="5433649"/>
            <a:ext cx="3445481" cy="2288650"/>
          </a:xfrm>
          <a:custGeom>
            <a:avLst/>
            <a:gdLst/>
            <a:ahLst/>
            <a:cxnLst/>
            <a:rect r="r" b="b" t="t" l="l"/>
            <a:pathLst>
              <a:path h="2288650" w="3445481">
                <a:moveTo>
                  <a:pt x="0" y="0"/>
                </a:moveTo>
                <a:lnTo>
                  <a:pt x="3445481" y="0"/>
                </a:lnTo>
                <a:lnTo>
                  <a:pt x="3445481" y="2288650"/>
                </a:lnTo>
                <a:lnTo>
                  <a:pt x="0" y="22886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238178" y="7009566"/>
            <a:ext cx="3445481" cy="2288650"/>
          </a:xfrm>
          <a:custGeom>
            <a:avLst/>
            <a:gdLst/>
            <a:ahLst/>
            <a:cxnLst/>
            <a:rect r="r" b="b" t="t" l="l"/>
            <a:pathLst>
              <a:path h="2288650" w="3445481">
                <a:moveTo>
                  <a:pt x="0" y="0"/>
                </a:moveTo>
                <a:lnTo>
                  <a:pt x="3445481" y="0"/>
                </a:lnTo>
                <a:lnTo>
                  <a:pt x="3445481" y="2288650"/>
                </a:lnTo>
                <a:lnTo>
                  <a:pt x="0" y="22886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679440" y="5572095"/>
            <a:ext cx="3565167" cy="389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8"/>
              </a:lnSpc>
            </a:pPr>
            <a:r>
              <a:rPr lang="en-US" sz="2220">
                <a:solidFill>
                  <a:srgbClr val="000000"/>
                </a:solidFill>
                <a:latin typeface="Open Sauce Bold"/>
              </a:rPr>
              <a:t>           Sanità</a:t>
            </a:r>
          </a:p>
          <a:p>
            <a:pPr>
              <a:lnSpc>
                <a:spcPts val="3108"/>
              </a:lnSpc>
            </a:pPr>
          </a:p>
          <a:p>
            <a:pPr>
              <a:lnSpc>
                <a:spcPts val="3108"/>
              </a:lnSpc>
            </a:pPr>
            <a:r>
              <a:rPr lang="en-US" sz="2220">
                <a:solidFill>
                  <a:srgbClr val="000000"/>
                </a:solidFill>
                <a:latin typeface="Open Sauce Bold"/>
              </a:rPr>
              <a:t>           </a:t>
            </a:r>
            <a:r>
              <a:rPr lang="en-US" sz="2220">
                <a:solidFill>
                  <a:srgbClr val="000000"/>
                </a:solidFill>
                <a:latin typeface="Open Sauce Bold"/>
              </a:rPr>
              <a:t>Difesa</a:t>
            </a:r>
          </a:p>
          <a:p>
            <a:pPr>
              <a:lnSpc>
                <a:spcPts val="3108"/>
              </a:lnSpc>
            </a:pPr>
            <a:r>
              <a:rPr lang="en-US" sz="2220">
                <a:solidFill>
                  <a:srgbClr val="000000"/>
                </a:solidFill>
                <a:latin typeface="Open Sauce Bold"/>
              </a:rPr>
              <a:t>​</a:t>
            </a:r>
          </a:p>
          <a:p>
            <a:pPr>
              <a:lnSpc>
                <a:spcPts val="3108"/>
              </a:lnSpc>
            </a:pPr>
            <a:r>
              <a:rPr lang="en-US" sz="2220">
                <a:solidFill>
                  <a:srgbClr val="000000"/>
                </a:solidFill>
                <a:latin typeface="Open Sauce Bold"/>
              </a:rPr>
              <a:t>        </a:t>
            </a:r>
            <a:r>
              <a:rPr lang="en-US" sz="2220">
                <a:solidFill>
                  <a:srgbClr val="000000"/>
                </a:solidFill>
                <a:latin typeface="Open Sauce Bold"/>
              </a:rPr>
              <a:t>Logistica​</a:t>
            </a:r>
          </a:p>
          <a:p>
            <a:pPr>
              <a:lnSpc>
                <a:spcPts val="3108"/>
              </a:lnSpc>
            </a:pPr>
          </a:p>
          <a:p>
            <a:pPr>
              <a:lnSpc>
                <a:spcPts val="3108"/>
              </a:lnSpc>
            </a:pPr>
            <a:r>
              <a:rPr lang="en-US" sz="2220">
                <a:solidFill>
                  <a:srgbClr val="000000"/>
                </a:solidFill>
                <a:latin typeface="Open Sauce Bold"/>
              </a:rPr>
              <a:t>          </a:t>
            </a:r>
            <a:r>
              <a:rPr lang="en-US" sz="2220">
                <a:solidFill>
                  <a:srgbClr val="000000"/>
                </a:solidFill>
                <a:latin typeface="Open Sauce Bold"/>
              </a:rPr>
              <a:t>Energia​</a:t>
            </a:r>
          </a:p>
          <a:p>
            <a:pPr>
              <a:lnSpc>
                <a:spcPts val="3108"/>
              </a:lnSpc>
            </a:pPr>
          </a:p>
          <a:p>
            <a:pPr>
              <a:lnSpc>
                <a:spcPts val="3108"/>
              </a:lnSpc>
            </a:pPr>
            <a:r>
              <a:rPr lang="en-US" sz="222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220">
                <a:solidFill>
                  <a:srgbClr val="000000"/>
                </a:solidFill>
                <a:latin typeface="Open Sauce Bold"/>
              </a:rPr>
              <a:t>Servizi finanziari</a:t>
            </a:r>
          </a:p>
          <a:p>
            <a:pPr>
              <a:lnSpc>
                <a:spcPts val="310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10391" y="829004"/>
            <a:ext cx="3317919" cy="2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6"/>
              </a:lnSpc>
            </a:pPr>
            <a:r>
              <a:rPr lang="en-US" sz="1860" spc="74">
                <a:solidFill>
                  <a:srgbClr val="293E6B"/>
                </a:solidFill>
                <a:latin typeface="Open Sauce Bold"/>
              </a:rPr>
              <a:t>CHAINSAFE SECURITY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3033180" y="1390147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6375" y="464160"/>
            <a:ext cx="824110" cy="799646"/>
          </a:xfrm>
          <a:custGeom>
            <a:avLst/>
            <a:gdLst/>
            <a:ahLst/>
            <a:cxnLst/>
            <a:rect r="r" b="b" t="t" l="l"/>
            <a:pathLst>
              <a:path h="799646" w="824110">
                <a:moveTo>
                  <a:pt x="0" y="0"/>
                </a:moveTo>
                <a:lnTo>
                  <a:pt x="824111" y="0"/>
                </a:lnTo>
                <a:lnTo>
                  <a:pt x="824111" y="799646"/>
                </a:lnTo>
                <a:lnTo>
                  <a:pt x="0" y="7996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8670" r="0" b="-637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0582" y="2004311"/>
            <a:ext cx="6033654" cy="289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476"/>
              </a:lnSpc>
            </a:pPr>
            <a:r>
              <a:rPr lang="en-US" sz="9406">
                <a:solidFill>
                  <a:srgbClr val="000000"/>
                </a:solidFill>
                <a:latin typeface="Open Sans Bold"/>
              </a:rPr>
              <a:t>Il nostro </a:t>
            </a:r>
          </a:p>
          <a:p>
            <a:pPr algn="just">
              <a:lnSpc>
                <a:spcPts val="11476"/>
              </a:lnSpc>
            </a:pPr>
            <a:r>
              <a:rPr lang="en-US" sz="9406">
                <a:solidFill>
                  <a:srgbClr val="C23A97"/>
                </a:solidFill>
                <a:latin typeface="Open Sans Bold"/>
              </a:rPr>
              <a:t>Team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3373814" y="5861596"/>
            <a:ext cx="5031996" cy="3359895"/>
          </a:xfrm>
          <a:custGeom>
            <a:avLst/>
            <a:gdLst/>
            <a:ahLst/>
            <a:cxnLst/>
            <a:rect r="r" b="b" t="t" l="l"/>
            <a:pathLst>
              <a:path h="3359895" w="5031996">
                <a:moveTo>
                  <a:pt x="0" y="0"/>
                </a:moveTo>
                <a:lnTo>
                  <a:pt x="5031996" y="0"/>
                </a:lnTo>
                <a:lnTo>
                  <a:pt x="5031996" y="3359895"/>
                </a:lnTo>
                <a:lnTo>
                  <a:pt x="0" y="335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8" r="0" b="-37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3411159" y="947554"/>
            <a:ext cx="5031996" cy="3359895"/>
          </a:xfrm>
          <a:custGeom>
            <a:avLst/>
            <a:gdLst/>
            <a:ahLst/>
            <a:cxnLst/>
            <a:rect r="r" b="b" t="t" l="l"/>
            <a:pathLst>
              <a:path h="3359895" w="5031996">
                <a:moveTo>
                  <a:pt x="0" y="0"/>
                </a:moveTo>
                <a:lnTo>
                  <a:pt x="5031996" y="0"/>
                </a:lnTo>
                <a:lnTo>
                  <a:pt x="5031996" y="3359895"/>
                </a:lnTo>
                <a:lnTo>
                  <a:pt x="0" y="335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8" r="0" b="-372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9404319" y="5883790"/>
            <a:ext cx="5031996" cy="3359895"/>
          </a:xfrm>
          <a:custGeom>
            <a:avLst/>
            <a:gdLst/>
            <a:ahLst/>
            <a:cxnLst/>
            <a:rect r="r" b="b" t="t" l="l"/>
            <a:pathLst>
              <a:path h="3359895" w="5031996">
                <a:moveTo>
                  <a:pt x="0" y="0"/>
                </a:moveTo>
                <a:lnTo>
                  <a:pt x="5031996" y="0"/>
                </a:lnTo>
                <a:lnTo>
                  <a:pt x="5031996" y="3359896"/>
                </a:lnTo>
                <a:lnTo>
                  <a:pt x="0" y="3359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8" r="0" b="-372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9315899" y="1009534"/>
            <a:ext cx="5031996" cy="3359895"/>
          </a:xfrm>
          <a:custGeom>
            <a:avLst/>
            <a:gdLst/>
            <a:ahLst/>
            <a:cxnLst/>
            <a:rect r="r" b="b" t="t" l="l"/>
            <a:pathLst>
              <a:path h="3359895" w="5031996">
                <a:moveTo>
                  <a:pt x="0" y="0"/>
                </a:moveTo>
                <a:lnTo>
                  <a:pt x="5031996" y="0"/>
                </a:lnTo>
                <a:lnTo>
                  <a:pt x="5031996" y="3359895"/>
                </a:lnTo>
                <a:lnTo>
                  <a:pt x="0" y="335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8" r="0" b="-372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74038" y="5899744"/>
            <a:ext cx="5031996" cy="3359895"/>
          </a:xfrm>
          <a:custGeom>
            <a:avLst/>
            <a:gdLst/>
            <a:ahLst/>
            <a:cxnLst/>
            <a:rect r="r" b="b" t="t" l="l"/>
            <a:pathLst>
              <a:path h="3359895" w="5031996">
                <a:moveTo>
                  <a:pt x="0" y="0"/>
                </a:moveTo>
                <a:lnTo>
                  <a:pt x="5031996" y="0"/>
                </a:lnTo>
                <a:lnTo>
                  <a:pt x="5031996" y="3359895"/>
                </a:lnTo>
                <a:lnTo>
                  <a:pt x="0" y="335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8" r="0" b="-37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5545336" y="5899744"/>
            <a:ext cx="5031996" cy="3359895"/>
          </a:xfrm>
          <a:custGeom>
            <a:avLst/>
            <a:gdLst/>
            <a:ahLst/>
            <a:cxnLst/>
            <a:rect r="r" b="b" t="t" l="l"/>
            <a:pathLst>
              <a:path h="3359895" w="5031996">
                <a:moveTo>
                  <a:pt x="0" y="0"/>
                </a:moveTo>
                <a:lnTo>
                  <a:pt x="5031996" y="0"/>
                </a:lnTo>
                <a:lnTo>
                  <a:pt x="5031996" y="3359895"/>
                </a:lnTo>
                <a:lnTo>
                  <a:pt x="0" y="335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8" r="0" b="-372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5545336" y="1018499"/>
            <a:ext cx="5031996" cy="3359895"/>
          </a:xfrm>
          <a:custGeom>
            <a:avLst/>
            <a:gdLst/>
            <a:ahLst/>
            <a:cxnLst/>
            <a:rect r="r" b="b" t="t" l="l"/>
            <a:pathLst>
              <a:path h="3359895" w="5031996">
                <a:moveTo>
                  <a:pt x="0" y="0"/>
                </a:moveTo>
                <a:lnTo>
                  <a:pt x="5031996" y="0"/>
                </a:lnTo>
                <a:lnTo>
                  <a:pt x="5031996" y="3359895"/>
                </a:lnTo>
                <a:lnTo>
                  <a:pt x="0" y="335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8" r="0" b="-3728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58439" y="791238"/>
            <a:ext cx="2898936" cy="3814418"/>
            <a:chOff x="0" y="0"/>
            <a:chExt cx="763506" cy="10046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3506" cy="1004620"/>
            </a:xfrm>
            <a:custGeom>
              <a:avLst/>
              <a:gdLst/>
              <a:ahLst/>
              <a:cxnLst/>
              <a:rect r="r" b="b" t="t" l="l"/>
              <a:pathLst>
                <a:path h="1004620" w="763506">
                  <a:moveTo>
                    <a:pt x="136201" y="0"/>
                  </a:moveTo>
                  <a:lnTo>
                    <a:pt x="627305" y="0"/>
                  </a:lnTo>
                  <a:cubicBezTo>
                    <a:pt x="702527" y="0"/>
                    <a:pt x="763506" y="60979"/>
                    <a:pt x="763506" y="136201"/>
                  </a:cubicBezTo>
                  <a:lnTo>
                    <a:pt x="763506" y="868419"/>
                  </a:lnTo>
                  <a:cubicBezTo>
                    <a:pt x="763506" y="904542"/>
                    <a:pt x="749156" y="939185"/>
                    <a:pt x="723613" y="964728"/>
                  </a:cubicBezTo>
                  <a:cubicBezTo>
                    <a:pt x="698071" y="990271"/>
                    <a:pt x="663428" y="1004620"/>
                    <a:pt x="627305" y="1004620"/>
                  </a:cubicBezTo>
                  <a:lnTo>
                    <a:pt x="136201" y="1004620"/>
                  </a:lnTo>
                  <a:cubicBezTo>
                    <a:pt x="60979" y="1004620"/>
                    <a:pt x="0" y="943641"/>
                    <a:pt x="0" y="868419"/>
                  </a:cubicBezTo>
                  <a:lnTo>
                    <a:pt x="0" y="136201"/>
                  </a:lnTo>
                  <a:cubicBezTo>
                    <a:pt x="0" y="60979"/>
                    <a:pt x="60979" y="0"/>
                    <a:pt x="13620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763506" cy="1109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640568" y="5672482"/>
            <a:ext cx="2898936" cy="3814418"/>
            <a:chOff x="0" y="0"/>
            <a:chExt cx="763506" cy="10046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3506" cy="1004620"/>
            </a:xfrm>
            <a:custGeom>
              <a:avLst/>
              <a:gdLst/>
              <a:ahLst/>
              <a:cxnLst/>
              <a:rect r="r" b="b" t="t" l="l"/>
              <a:pathLst>
                <a:path h="1004620" w="763506">
                  <a:moveTo>
                    <a:pt x="136201" y="0"/>
                  </a:moveTo>
                  <a:lnTo>
                    <a:pt x="627305" y="0"/>
                  </a:lnTo>
                  <a:cubicBezTo>
                    <a:pt x="702527" y="0"/>
                    <a:pt x="763506" y="60979"/>
                    <a:pt x="763506" y="136201"/>
                  </a:cubicBezTo>
                  <a:lnTo>
                    <a:pt x="763506" y="868419"/>
                  </a:lnTo>
                  <a:cubicBezTo>
                    <a:pt x="763506" y="904542"/>
                    <a:pt x="749156" y="939185"/>
                    <a:pt x="723613" y="964728"/>
                  </a:cubicBezTo>
                  <a:cubicBezTo>
                    <a:pt x="698071" y="990271"/>
                    <a:pt x="663428" y="1004620"/>
                    <a:pt x="627305" y="1004620"/>
                  </a:cubicBezTo>
                  <a:lnTo>
                    <a:pt x="136201" y="1004620"/>
                  </a:lnTo>
                  <a:cubicBezTo>
                    <a:pt x="60979" y="1004620"/>
                    <a:pt x="0" y="943641"/>
                    <a:pt x="0" y="868419"/>
                  </a:cubicBezTo>
                  <a:lnTo>
                    <a:pt x="0" y="136201"/>
                  </a:lnTo>
                  <a:cubicBezTo>
                    <a:pt x="0" y="60979"/>
                    <a:pt x="60979" y="0"/>
                    <a:pt x="13620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763506" cy="1109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555708" y="5640576"/>
            <a:ext cx="2898936" cy="3846324"/>
            <a:chOff x="0" y="0"/>
            <a:chExt cx="763506" cy="10130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63506" cy="1013024"/>
            </a:xfrm>
            <a:custGeom>
              <a:avLst/>
              <a:gdLst/>
              <a:ahLst/>
              <a:cxnLst/>
              <a:rect r="r" b="b" t="t" l="l"/>
              <a:pathLst>
                <a:path h="1013024" w="763506">
                  <a:moveTo>
                    <a:pt x="136201" y="0"/>
                  </a:moveTo>
                  <a:lnTo>
                    <a:pt x="627305" y="0"/>
                  </a:lnTo>
                  <a:cubicBezTo>
                    <a:pt x="702527" y="0"/>
                    <a:pt x="763506" y="60979"/>
                    <a:pt x="763506" y="136201"/>
                  </a:cubicBezTo>
                  <a:lnTo>
                    <a:pt x="763506" y="876823"/>
                  </a:lnTo>
                  <a:cubicBezTo>
                    <a:pt x="763506" y="912945"/>
                    <a:pt x="749156" y="947589"/>
                    <a:pt x="723613" y="973131"/>
                  </a:cubicBezTo>
                  <a:cubicBezTo>
                    <a:pt x="698071" y="998674"/>
                    <a:pt x="663428" y="1013024"/>
                    <a:pt x="627305" y="1013024"/>
                  </a:cubicBezTo>
                  <a:lnTo>
                    <a:pt x="136201" y="1013024"/>
                  </a:lnTo>
                  <a:cubicBezTo>
                    <a:pt x="60979" y="1013024"/>
                    <a:pt x="0" y="952044"/>
                    <a:pt x="0" y="876823"/>
                  </a:cubicBezTo>
                  <a:lnTo>
                    <a:pt x="0" y="136201"/>
                  </a:lnTo>
                  <a:cubicBezTo>
                    <a:pt x="0" y="60979"/>
                    <a:pt x="60979" y="0"/>
                    <a:pt x="13620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763506" cy="1117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455635" y="782273"/>
            <a:ext cx="2898936" cy="3814418"/>
            <a:chOff x="0" y="0"/>
            <a:chExt cx="763506" cy="10046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3506" cy="1004620"/>
            </a:xfrm>
            <a:custGeom>
              <a:avLst/>
              <a:gdLst/>
              <a:ahLst/>
              <a:cxnLst/>
              <a:rect r="r" b="b" t="t" l="l"/>
              <a:pathLst>
                <a:path h="1004620" w="763506">
                  <a:moveTo>
                    <a:pt x="136201" y="0"/>
                  </a:moveTo>
                  <a:lnTo>
                    <a:pt x="627305" y="0"/>
                  </a:lnTo>
                  <a:cubicBezTo>
                    <a:pt x="702527" y="0"/>
                    <a:pt x="763506" y="60979"/>
                    <a:pt x="763506" y="136201"/>
                  </a:cubicBezTo>
                  <a:lnTo>
                    <a:pt x="763506" y="868419"/>
                  </a:lnTo>
                  <a:cubicBezTo>
                    <a:pt x="763506" y="904542"/>
                    <a:pt x="749156" y="939185"/>
                    <a:pt x="723613" y="964728"/>
                  </a:cubicBezTo>
                  <a:cubicBezTo>
                    <a:pt x="698071" y="990271"/>
                    <a:pt x="663428" y="1004620"/>
                    <a:pt x="627305" y="1004620"/>
                  </a:cubicBezTo>
                  <a:lnTo>
                    <a:pt x="136201" y="1004620"/>
                  </a:lnTo>
                  <a:cubicBezTo>
                    <a:pt x="60979" y="1004620"/>
                    <a:pt x="0" y="943641"/>
                    <a:pt x="0" y="868419"/>
                  </a:cubicBezTo>
                  <a:lnTo>
                    <a:pt x="0" y="136201"/>
                  </a:lnTo>
                  <a:cubicBezTo>
                    <a:pt x="0" y="60979"/>
                    <a:pt x="60979" y="0"/>
                    <a:pt x="13620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763506" cy="1109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70849" y="782273"/>
            <a:ext cx="2898936" cy="3814418"/>
            <a:chOff x="0" y="0"/>
            <a:chExt cx="763506" cy="10046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63506" cy="1004620"/>
            </a:xfrm>
            <a:custGeom>
              <a:avLst/>
              <a:gdLst/>
              <a:ahLst/>
              <a:cxnLst/>
              <a:rect r="r" b="b" t="t" l="l"/>
              <a:pathLst>
                <a:path h="1004620" w="763506">
                  <a:moveTo>
                    <a:pt x="136201" y="0"/>
                  </a:moveTo>
                  <a:lnTo>
                    <a:pt x="627305" y="0"/>
                  </a:lnTo>
                  <a:cubicBezTo>
                    <a:pt x="702527" y="0"/>
                    <a:pt x="763506" y="60979"/>
                    <a:pt x="763506" y="136201"/>
                  </a:cubicBezTo>
                  <a:lnTo>
                    <a:pt x="763506" y="868419"/>
                  </a:lnTo>
                  <a:cubicBezTo>
                    <a:pt x="763506" y="904542"/>
                    <a:pt x="749156" y="939185"/>
                    <a:pt x="723613" y="964728"/>
                  </a:cubicBezTo>
                  <a:cubicBezTo>
                    <a:pt x="698071" y="990271"/>
                    <a:pt x="663428" y="1004620"/>
                    <a:pt x="627305" y="1004620"/>
                  </a:cubicBezTo>
                  <a:lnTo>
                    <a:pt x="136201" y="1004620"/>
                  </a:lnTo>
                  <a:cubicBezTo>
                    <a:pt x="60979" y="1004620"/>
                    <a:pt x="0" y="943641"/>
                    <a:pt x="0" y="868419"/>
                  </a:cubicBezTo>
                  <a:lnTo>
                    <a:pt x="0" y="136201"/>
                  </a:lnTo>
                  <a:cubicBezTo>
                    <a:pt x="0" y="60979"/>
                    <a:pt x="60979" y="0"/>
                    <a:pt x="13620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763506" cy="1109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455635" y="5672482"/>
            <a:ext cx="2898936" cy="3814418"/>
            <a:chOff x="0" y="0"/>
            <a:chExt cx="763506" cy="10046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63506" cy="1004620"/>
            </a:xfrm>
            <a:custGeom>
              <a:avLst/>
              <a:gdLst/>
              <a:ahLst/>
              <a:cxnLst/>
              <a:rect r="r" b="b" t="t" l="l"/>
              <a:pathLst>
                <a:path h="1004620" w="763506">
                  <a:moveTo>
                    <a:pt x="136201" y="0"/>
                  </a:moveTo>
                  <a:lnTo>
                    <a:pt x="627305" y="0"/>
                  </a:lnTo>
                  <a:cubicBezTo>
                    <a:pt x="702527" y="0"/>
                    <a:pt x="763506" y="60979"/>
                    <a:pt x="763506" y="136201"/>
                  </a:cubicBezTo>
                  <a:lnTo>
                    <a:pt x="763506" y="868419"/>
                  </a:lnTo>
                  <a:cubicBezTo>
                    <a:pt x="763506" y="904542"/>
                    <a:pt x="749156" y="939185"/>
                    <a:pt x="723613" y="964728"/>
                  </a:cubicBezTo>
                  <a:cubicBezTo>
                    <a:pt x="698071" y="990271"/>
                    <a:pt x="663428" y="1004620"/>
                    <a:pt x="627305" y="1004620"/>
                  </a:cubicBezTo>
                  <a:lnTo>
                    <a:pt x="136201" y="1004620"/>
                  </a:lnTo>
                  <a:cubicBezTo>
                    <a:pt x="60979" y="1004620"/>
                    <a:pt x="0" y="943641"/>
                    <a:pt x="0" y="868419"/>
                  </a:cubicBezTo>
                  <a:lnTo>
                    <a:pt x="0" y="136201"/>
                  </a:lnTo>
                  <a:cubicBezTo>
                    <a:pt x="0" y="60979"/>
                    <a:pt x="60979" y="0"/>
                    <a:pt x="13620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04775"/>
              <a:ext cx="763506" cy="1109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470849" y="5672482"/>
            <a:ext cx="2898936" cy="3814418"/>
            <a:chOff x="0" y="0"/>
            <a:chExt cx="763506" cy="10046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3506" cy="1004620"/>
            </a:xfrm>
            <a:custGeom>
              <a:avLst/>
              <a:gdLst/>
              <a:ahLst/>
              <a:cxnLst/>
              <a:rect r="r" b="b" t="t" l="l"/>
              <a:pathLst>
                <a:path h="1004620" w="763506">
                  <a:moveTo>
                    <a:pt x="136201" y="0"/>
                  </a:moveTo>
                  <a:lnTo>
                    <a:pt x="627305" y="0"/>
                  </a:lnTo>
                  <a:cubicBezTo>
                    <a:pt x="702527" y="0"/>
                    <a:pt x="763506" y="60979"/>
                    <a:pt x="763506" y="136201"/>
                  </a:cubicBezTo>
                  <a:lnTo>
                    <a:pt x="763506" y="868419"/>
                  </a:lnTo>
                  <a:cubicBezTo>
                    <a:pt x="763506" y="904542"/>
                    <a:pt x="749156" y="939185"/>
                    <a:pt x="723613" y="964728"/>
                  </a:cubicBezTo>
                  <a:cubicBezTo>
                    <a:pt x="698071" y="990271"/>
                    <a:pt x="663428" y="1004620"/>
                    <a:pt x="627305" y="1004620"/>
                  </a:cubicBezTo>
                  <a:lnTo>
                    <a:pt x="136201" y="1004620"/>
                  </a:lnTo>
                  <a:cubicBezTo>
                    <a:pt x="60979" y="1004620"/>
                    <a:pt x="0" y="943641"/>
                    <a:pt x="0" y="868419"/>
                  </a:cubicBezTo>
                  <a:lnTo>
                    <a:pt x="0" y="136201"/>
                  </a:lnTo>
                  <a:cubicBezTo>
                    <a:pt x="0" y="60979"/>
                    <a:pt x="60979" y="0"/>
                    <a:pt x="13620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04775"/>
              <a:ext cx="763506" cy="1109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6326100" y="8994721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927157" y="8994721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525344" y="8999026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8" y="0"/>
                </a:lnTo>
                <a:lnTo>
                  <a:pt x="335138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123530" y="9000461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9" y="0"/>
                </a:lnTo>
                <a:lnTo>
                  <a:pt x="335139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4463279" y="6120920"/>
            <a:ext cx="2891292" cy="1226536"/>
            <a:chOff x="0" y="0"/>
            <a:chExt cx="761492" cy="32303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61492" cy="323038"/>
            </a:xfrm>
            <a:custGeom>
              <a:avLst/>
              <a:gdLst/>
              <a:ahLst/>
              <a:cxnLst/>
              <a:rect r="r" b="b" t="t" l="l"/>
              <a:pathLst>
                <a:path h="323038" w="761492">
                  <a:moveTo>
                    <a:pt x="0" y="0"/>
                  </a:moveTo>
                  <a:lnTo>
                    <a:pt x="761492" y="0"/>
                  </a:lnTo>
                  <a:lnTo>
                    <a:pt x="761492" y="323038"/>
                  </a:lnTo>
                  <a:lnTo>
                    <a:pt x="0" y="323038"/>
                  </a:ln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04775"/>
              <a:ext cx="761492" cy="42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463279" y="5512507"/>
            <a:ext cx="2891292" cy="1834949"/>
            <a:chOff x="0" y="0"/>
            <a:chExt cx="761492" cy="48327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61492" cy="483279"/>
            </a:xfrm>
            <a:custGeom>
              <a:avLst/>
              <a:gdLst/>
              <a:ahLst/>
              <a:cxnLst/>
              <a:rect r="r" b="b" t="t" l="l"/>
              <a:pathLst>
                <a:path h="483279" w="761492">
                  <a:moveTo>
                    <a:pt x="136561" y="0"/>
                  </a:moveTo>
                  <a:lnTo>
                    <a:pt x="624931" y="0"/>
                  </a:lnTo>
                  <a:cubicBezTo>
                    <a:pt x="661150" y="0"/>
                    <a:pt x="695884" y="14388"/>
                    <a:pt x="721495" y="39998"/>
                  </a:cubicBezTo>
                  <a:cubicBezTo>
                    <a:pt x="747105" y="65608"/>
                    <a:pt x="761492" y="100343"/>
                    <a:pt x="761492" y="136561"/>
                  </a:cubicBezTo>
                  <a:lnTo>
                    <a:pt x="761492" y="346718"/>
                  </a:lnTo>
                  <a:cubicBezTo>
                    <a:pt x="761492" y="382936"/>
                    <a:pt x="747105" y="417671"/>
                    <a:pt x="721495" y="443281"/>
                  </a:cubicBezTo>
                  <a:cubicBezTo>
                    <a:pt x="695884" y="468891"/>
                    <a:pt x="661150" y="483279"/>
                    <a:pt x="624931" y="483279"/>
                  </a:cubicBezTo>
                  <a:lnTo>
                    <a:pt x="136561" y="483279"/>
                  </a:lnTo>
                  <a:cubicBezTo>
                    <a:pt x="100343" y="483279"/>
                    <a:pt x="65608" y="468891"/>
                    <a:pt x="39998" y="443281"/>
                  </a:cubicBezTo>
                  <a:cubicBezTo>
                    <a:pt x="14388" y="417671"/>
                    <a:pt x="0" y="382936"/>
                    <a:pt x="0" y="346718"/>
                  </a:cubicBezTo>
                  <a:lnTo>
                    <a:pt x="0" y="136561"/>
                  </a:lnTo>
                  <a:cubicBezTo>
                    <a:pt x="0" y="100343"/>
                    <a:pt x="14388" y="65608"/>
                    <a:pt x="39998" y="39998"/>
                  </a:cubicBezTo>
                  <a:cubicBezTo>
                    <a:pt x="65608" y="14388"/>
                    <a:pt x="100343" y="0"/>
                    <a:pt x="1365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04775"/>
              <a:ext cx="761492" cy="588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914557" y="5981552"/>
            <a:ext cx="2025199" cy="2025199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EFF1FF">
                      <a:alpha val="100000"/>
                    </a:srgbClr>
                  </a:gs>
                  <a:gs pos="100000">
                    <a:srgbClr val="B3459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5068070" y="6135068"/>
            <a:ext cx="1718174" cy="1718167"/>
            <a:chOff x="0" y="0"/>
            <a:chExt cx="6350000" cy="634997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-40282" r="0" b="-76227"/>
              </a:stretch>
            </a:blip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14497251" y="8503823"/>
            <a:ext cx="2815704" cy="32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C23A97"/>
                </a:solidFill>
                <a:latin typeface="Open Sauce Light Italics"/>
              </a:rPr>
              <a:t>Operation manager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993452" y="8290463"/>
            <a:ext cx="1823302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80"/>
              </a:lnSpc>
            </a:pPr>
            <a:r>
              <a:rPr lang="en-US" sz="1800" spc="57">
                <a:solidFill>
                  <a:srgbClr val="000000"/>
                </a:solidFill>
                <a:latin typeface="Open Sauce Medium"/>
              </a:rPr>
              <a:t>Daniela Ferrara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2347730" y="8994721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1948787" y="9003331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1546974" y="9000461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8" y="0"/>
                </a:lnTo>
                <a:lnTo>
                  <a:pt x="335138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1145160" y="9003331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9" y="0"/>
                </a:lnTo>
                <a:lnTo>
                  <a:pt x="335139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10470849" y="6120920"/>
            <a:ext cx="2900921" cy="1226536"/>
            <a:chOff x="0" y="0"/>
            <a:chExt cx="764028" cy="32303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64028" cy="323038"/>
            </a:xfrm>
            <a:custGeom>
              <a:avLst/>
              <a:gdLst/>
              <a:ahLst/>
              <a:cxnLst/>
              <a:rect r="r" b="b" t="t" l="l"/>
              <a:pathLst>
                <a:path h="323038" w="764028">
                  <a:moveTo>
                    <a:pt x="0" y="0"/>
                  </a:moveTo>
                  <a:lnTo>
                    <a:pt x="764028" y="0"/>
                  </a:lnTo>
                  <a:lnTo>
                    <a:pt x="764028" y="323038"/>
                  </a:lnTo>
                  <a:lnTo>
                    <a:pt x="0" y="323038"/>
                  </a:ln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104775"/>
              <a:ext cx="764028" cy="42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0470849" y="5512507"/>
            <a:ext cx="2900921" cy="1834949"/>
            <a:chOff x="0" y="0"/>
            <a:chExt cx="764028" cy="48327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64028" cy="483279"/>
            </a:xfrm>
            <a:custGeom>
              <a:avLst/>
              <a:gdLst/>
              <a:ahLst/>
              <a:cxnLst/>
              <a:rect r="r" b="b" t="t" l="l"/>
              <a:pathLst>
                <a:path h="483279" w="764028">
                  <a:moveTo>
                    <a:pt x="136108" y="0"/>
                  </a:moveTo>
                  <a:lnTo>
                    <a:pt x="627921" y="0"/>
                  </a:lnTo>
                  <a:cubicBezTo>
                    <a:pt x="703091" y="0"/>
                    <a:pt x="764028" y="60938"/>
                    <a:pt x="764028" y="136108"/>
                  </a:cubicBezTo>
                  <a:lnTo>
                    <a:pt x="764028" y="347171"/>
                  </a:lnTo>
                  <a:cubicBezTo>
                    <a:pt x="764028" y="422341"/>
                    <a:pt x="703091" y="483279"/>
                    <a:pt x="627921" y="483279"/>
                  </a:cubicBezTo>
                  <a:lnTo>
                    <a:pt x="136108" y="483279"/>
                  </a:lnTo>
                  <a:cubicBezTo>
                    <a:pt x="60938" y="483279"/>
                    <a:pt x="0" y="422341"/>
                    <a:pt x="0" y="347171"/>
                  </a:cubicBezTo>
                  <a:lnTo>
                    <a:pt x="0" y="136108"/>
                  </a:lnTo>
                  <a:cubicBezTo>
                    <a:pt x="0" y="60938"/>
                    <a:pt x="60938" y="0"/>
                    <a:pt x="1361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104775"/>
              <a:ext cx="764028" cy="588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0869513" y="5981552"/>
            <a:ext cx="2025199" cy="2025199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EFF1FF">
                      <a:alpha val="100000"/>
                    </a:srgbClr>
                  </a:gs>
                  <a:gs pos="100000">
                    <a:srgbClr val="B3459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1" id="61"/>
          <p:cNvSpPr/>
          <p:nvPr/>
        </p:nvSpPr>
        <p:spPr>
          <a:xfrm flipH="false" flipV="false" rot="0">
            <a:off x="10704958" y="5816997"/>
            <a:ext cx="2354308" cy="2354308"/>
          </a:xfrm>
          <a:custGeom>
            <a:avLst/>
            <a:gdLst/>
            <a:ahLst/>
            <a:cxnLst/>
            <a:rect r="r" b="b" t="t" l="l"/>
            <a:pathLst>
              <a:path h="2354308" w="2354308">
                <a:moveTo>
                  <a:pt x="0" y="0"/>
                </a:moveTo>
                <a:lnTo>
                  <a:pt x="2354308" y="0"/>
                </a:lnTo>
                <a:lnTo>
                  <a:pt x="2354308" y="2354308"/>
                </a:lnTo>
                <a:lnTo>
                  <a:pt x="0" y="23543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11292787" y="8503823"/>
            <a:ext cx="1262948" cy="32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C23A97"/>
                </a:solidFill>
                <a:latin typeface="Open Sauce Light Italics"/>
              </a:rPr>
              <a:t>CTO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097158" y="8290463"/>
            <a:ext cx="1654207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80"/>
              </a:lnSpc>
            </a:pPr>
            <a:r>
              <a:rPr lang="en-US" sz="1800" spc="57">
                <a:solidFill>
                  <a:srgbClr val="000000"/>
                </a:solidFill>
                <a:latin typeface="Open Sauce Medium"/>
              </a:rPr>
              <a:t>Matteo Vullo</a:t>
            </a:r>
          </a:p>
        </p:txBody>
      </p:sp>
      <p:sp>
        <p:nvSpPr>
          <p:cNvPr name="Freeform 64" id="64"/>
          <p:cNvSpPr/>
          <p:nvPr/>
        </p:nvSpPr>
        <p:spPr>
          <a:xfrm flipH="false" flipV="false" rot="0">
            <a:off x="8450752" y="8997591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8061334" y="9000461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7669046" y="9000461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8" y="0"/>
                </a:lnTo>
                <a:lnTo>
                  <a:pt x="335138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7276757" y="9000461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9" y="0"/>
                </a:lnTo>
                <a:lnTo>
                  <a:pt x="335139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6558439" y="6120920"/>
            <a:ext cx="2894221" cy="1226536"/>
            <a:chOff x="0" y="0"/>
            <a:chExt cx="762264" cy="323038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762264" cy="323038"/>
            </a:xfrm>
            <a:custGeom>
              <a:avLst/>
              <a:gdLst/>
              <a:ahLst/>
              <a:cxnLst/>
              <a:rect r="r" b="b" t="t" l="l"/>
              <a:pathLst>
                <a:path h="323038" w="762264">
                  <a:moveTo>
                    <a:pt x="0" y="0"/>
                  </a:moveTo>
                  <a:lnTo>
                    <a:pt x="762264" y="0"/>
                  </a:lnTo>
                  <a:lnTo>
                    <a:pt x="762264" y="323038"/>
                  </a:lnTo>
                  <a:lnTo>
                    <a:pt x="0" y="323038"/>
                  </a:ln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104775"/>
              <a:ext cx="762264" cy="42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6558439" y="5501795"/>
            <a:ext cx="2894221" cy="1845661"/>
            <a:chOff x="0" y="0"/>
            <a:chExt cx="762264" cy="4861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762264" cy="486100"/>
            </a:xfrm>
            <a:custGeom>
              <a:avLst/>
              <a:gdLst/>
              <a:ahLst/>
              <a:cxnLst/>
              <a:rect r="r" b="b" t="t" l="l"/>
              <a:pathLst>
                <a:path h="486100" w="762264">
                  <a:moveTo>
                    <a:pt x="136423" y="0"/>
                  </a:moveTo>
                  <a:lnTo>
                    <a:pt x="625841" y="0"/>
                  </a:lnTo>
                  <a:cubicBezTo>
                    <a:pt x="701185" y="0"/>
                    <a:pt x="762264" y="61079"/>
                    <a:pt x="762264" y="136423"/>
                  </a:cubicBezTo>
                  <a:lnTo>
                    <a:pt x="762264" y="349677"/>
                  </a:lnTo>
                  <a:cubicBezTo>
                    <a:pt x="762264" y="425021"/>
                    <a:pt x="701185" y="486100"/>
                    <a:pt x="625841" y="486100"/>
                  </a:cubicBezTo>
                  <a:lnTo>
                    <a:pt x="136423" y="486100"/>
                  </a:lnTo>
                  <a:cubicBezTo>
                    <a:pt x="61079" y="486100"/>
                    <a:pt x="0" y="425021"/>
                    <a:pt x="0" y="349677"/>
                  </a:cubicBezTo>
                  <a:lnTo>
                    <a:pt x="0" y="136423"/>
                  </a:lnTo>
                  <a:cubicBezTo>
                    <a:pt x="0" y="61079"/>
                    <a:pt x="61079" y="0"/>
                    <a:pt x="1364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104775"/>
              <a:ext cx="762264" cy="59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6991584" y="5981552"/>
            <a:ext cx="2025199" cy="2025199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EFF1FF">
                      <a:alpha val="100000"/>
                    </a:srgbClr>
                  </a:gs>
                  <a:gs pos="100000">
                    <a:srgbClr val="B3459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76" id="76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7" id="77"/>
          <p:cNvSpPr/>
          <p:nvPr/>
        </p:nvSpPr>
        <p:spPr>
          <a:xfrm flipH="false" flipV="false" rot="0">
            <a:off x="6558439" y="5512507"/>
            <a:ext cx="2927390" cy="2963288"/>
          </a:xfrm>
          <a:custGeom>
            <a:avLst/>
            <a:gdLst/>
            <a:ahLst/>
            <a:cxnLst/>
            <a:rect r="r" b="b" t="t" l="l"/>
            <a:pathLst>
              <a:path h="2963288" w="2927390">
                <a:moveTo>
                  <a:pt x="0" y="0"/>
                </a:moveTo>
                <a:lnTo>
                  <a:pt x="2927389" y="0"/>
                </a:lnTo>
                <a:lnTo>
                  <a:pt x="2927389" y="2963288"/>
                </a:lnTo>
                <a:lnTo>
                  <a:pt x="0" y="29632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226" t="0" r="0" b="0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7429860" y="8503823"/>
            <a:ext cx="1262948" cy="32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C23A97"/>
                </a:solidFill>
                <a:latin typeface="Open Sauce Light Italics"/>
              </a:rPr>
              <a:t>CMO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7145097" y="8270487"/>
            <a:ext cx="1718174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80"/>
              </a:lnSpc>
            </a:pPr>
            <a:r>
              <a:rPr lang="en-US" sz="1800" spc="57">
                <a:solidFill>
                  <a:srgbClr val="000000"/>
                </a:solidFill>
                <a:latin typeface="Open Sauce Medium"/>
              </a:rPr>
              <a:t>Daniela Longo</a:t>
            </a:r>
          </a:p>
        </p:txBody>
      </p:sp>
      <p:sp>
        <p:nvSpPr>
          <p:cNvPr name="Freeform 80" id="80"/>
          <p:cNvSpPr/>
          <p:nvPr/>
        </p:nvSpPr>
        <p:spPr>
          <a:xfrm flipH="false" flipV="false" rot="0">
            <a:off x="4447525" y="8997591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0">
            <a:off x="4058107" y="9003331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0">
            <a:off x="3665819" y="8996156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8" y="0"/>
                </a:lnTo>
                <a:lnTo>
                  <a:pt x="335138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0">
            <a:off x="3273531" y="8994721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8" y="0"/>
                </a:lnTo>
                <a:lnTo>
                  <a:pt x="335138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4" id="84"/>
          <p:cNvGrpSpPr/>
          <p:nvPr/>
        </p:nvGrpSpPr>
        <p:grpSpPr>
          <a:xfrm rot="0">
            <a:off x="2640568" y="6120920"/>
            <a:ext cx="2894221" cy="1226536"/>
            <a:chOff x="0" y="0"/>
            <a:chExt cx="762264" cy="323038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762264" cy="323038"/>
            </a:xfrm>
            <a:custGeom>
              <a:avLst/>
              <a:gdLst/>
              <a:ahLst/>
              <a:cxnLst/>
              <a:rect r="r" b="b" t="t" l="l"/>
              <a:pathLst>
                <a:path h="323038" w="762264">
                  <a:moveTo>
                    <a:pt x="0" y="0"/>
                  </a:moveTo>
                  <a:lnTo>
                    <a:pt x="762264" y="0"/>
                  </a:lnTo>
                  <a:lnTo>
                    <a:pt x="762264" y="323038"/>
                  </a:lnTo>
                  <a:lnTo>
                    <a:pt x="0" y="323038"/>
                  </a:ln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104775"/>
              <a:ext cx="762264" cy="42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2640568" y="5512507"/>
            <a:ext cx="2894221" cy="1834949"/>
            <a:chOff x="0" y="0"/>
            <a:chExt cx="762264" cy="483279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762264" cy="483279"/>
            </a:xfrm>
            <a:custGeom>
              <a:avLst/>
              <a:gdLst/>
              <a:ahLst/>
              <a:cxnLst/>
              <a:rect r="r" b="b" t="t" l="l"/>
              <a:pathLst>
                <a:path h="483279" w="762264">
                  <a:moveTo>
                    <a:pt x="136423" y="0"/>
                  </a:moveTo>
                  <a:lnTo>
                    <a:pt x="625841" y="0"/>
                  </a:lnTo>
                  <a:cubicBezTo>
                    <a:pt x="701185" y="0"/>
                    <a:pt x="762264" y="61079"/>
                    <a:pt x="762264" y="136423"/>
                  </a:cubicBezTo>
                  <a:lnTo>
                    <a:pt x="762264" y="346856"/>
                  </a:lnTo>
                  <a:cubicBezTo>
                    <a:pt x="762264" y="422200"/>
                    <a:pt x="701185" y="483279"/>
                    <a:pt x="625841" y="483279"/>
                  </a:cubicBezTo>
                  <a:lnTo>
                    <a:pt x="136423" y="483279"/>
                  </a:lnTo>
                  <a:cubicBezTo>
                    <a:pt x="61079" y="483279"/>
                    <a:pt x="0" y="422200"/>
                    <a:pt x="0" y="346856"/>
                  </a:cubicBezTo>
                  <a:lnTo>
                    <a:pt x="0" y="136423"/>
                  </a:lnTo>
                  <a:cubicBezTo>
                    <a:pt x="0" y="61079"/>
                    <a:pt x="61079" y="0"/>
                    <a:pt x="1364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-104775"/>
              <a:ext cx="762264" cy="588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2988358" y="5981552"/>
            <a:ext cx="2025199" cy="2025199"/>
            <a:chOff x="0" y="0"/>
            <a:chExt cx="812800" cy="81280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EFF1FF">
                      <a:alpha val="100000"/>
                    </a:srgbClr>
                  </a:gs>
                  <a:gs pos="100000">
                    <a:srgbClr val="B3459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92" id="9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3" id="93"/>
          <p:cNvSpPr/>
          <p:nvPr/>
        </p:nvSpPr>
        <p:spPr>
          <a:xfrm flipH="false" flipV="false" rot="0">
            <a:off x="2827602" y="5824596"/>
            <a:ext cx="2346710" cy="2346710"/>
          </a:xfrm>
          <a:custGeom>
            <a:avLst/>
            <a:gdLst/>
            <a:ahLst/>
            <a:cxnLst/>
            <a:rect r="r" b="b" t="t" l="l"/>
            <a:pathLst>
              <a:path h="2346710" w="2346710">
                <a:moveTo>
                  <a:pt x="0" y="0"/>
                </a:moveTo>
                <a:lnTo>
                  <a:pt x="2346710" y="0"/>
                </a:lnTo>
                <a:lnTo>
                  <a:pt x="2346710" y="2346709"/>
                </a:lnTo>
                <a:lnTo>
                  <a:pt x="0" y="23467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94" id="94"/>
          <p:cNvSpPr txBox="true"/>
          <p:nvPr/>
        </p:nvSpPr>
        <p:spPr>
          <a:xfrm rot="0">
            <a:off x="3003336" y="8503823"/>
            <a:ext cx="2173400" cy="32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C23A97"/>
                </a:solidFill>
                <a:latin typeface="Open Sauce Light Italics"/>
              </a:rPr>
              <a:t>Product manager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3040305" y="8268563"/>
            <a:ext cx="2099461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80"/>
              </a:lnSpc>
            </a:pPr>
            <a:r>
              <a:rPr lang="en-US" sz="1800" spc="57">
                <a:solidFill>
                  <a:srgbClr val="000000"/>
                </a:solidFill>
                <a:latin typeface="Open Sauce Medium"/>
              </a:rPr>
              <a:t>Gabriele Ruggieri</a:t>
            </a:r>
          </a:p>
        </p:txBody>
      </p:sp>
      <p:sp>
        <p:nvSpPr>
          <p:cNvPr name="Freeform 96" id="96"/>
          <p:cNvSpPr/>
          <p:nvPr/>
        </p:nvSpPr>
        <p:spPr>
          <a:xfrm flipH="false" flipV="false" rot="0">
            <a:off x="16326100" y="4010891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7" id="97"/>
          <p:cNvSpPr/>
          <p:nvPr/>
        </p:nvSpPr>
        <p:spPr>
          <a:xfrm flipH="false" flipV="false" rot="0">
            <a:off x="15927157" y="4002280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8" id="98"/>
          <p:cNvSpPr/>
          <p:nvPr/>
        </p:nvSpPr>
        <p:spPr>
          <a:xfrm flipH="false" flipV="false" rot="0">
            <a:off x="15525344" y="3999410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8" y="0"/>
                </a:lnTo>
                <a:lnTo>
                  <a:pt x="335138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9" id="99"/>
          <p:cNvSpPr/>
          <p:nvPr/>
        </p:nvSpPr>
        <p:spPr>
          <a:xfrm flipH="false" flipV="false" rot="0">
            <a:off x="15123530" y="4006585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9" y="0"/>
                </a:lnTo>
                <a:lnTo>
                  <a:pt x="335139" y="335139"/>
                </a:lnTo>
                <a:lnTo>
                  <a:pt x="0" y="3351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0" id="100"/>
          <p:cNvGrpSpPr/>
          <p:nvPr/>
        </p:nvGrpSpPr>
        <p:grpSpPr>
          <a:xfrm rot="0">
            <a:off x="14455635" y="1219749"/>
            <a:ext cx="2898936" cy="1226536"/>
            <a:chOff x="0" y="0"/>
            <a:chExt cx="763506" cy="323038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763506" cy="323038"/>
            </a:xfrm>
            <a:custGeom>
              <a:avLst/>
              <a:gdLst/>
              <a:ahLst/>
              <a:cxnLst/>
              <a:rect r="r" b="b" t="t" l="l"/>
              <a:pathLst>
                <a:path h="323038" w="763506">
                  <a:moveTo>
                    <a:pt x="0" y="0"/>
                  </a:moveTo>
                  <a:lnTo>
                    <a:pt x="763506" y="0"/>
                  </a:lnTo>
                  <a:lnTo>
                    <a:pt x="763506" y="323038"/>
                  </a:lnTo>
                  <a:lnTo>
                    <a:pt x="0" y="323038"/>
                  </a:ln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104775"/>
              <a:ext cx="763506" cy="42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14455635" y="695540"/>
            <a:ext cx="2891292" cy="1750745"/>
            <a:chOff x="0" y="0"/>
            <a:chExt cx="761492" cy="461102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761492" cy="461102"/>
            </a:xfrm>
            <a:custGeom>
              <a:avLst/>
              <a:gdLst/>
              <a:ahLst/>
              <a:cxnLst/>
              <a:rect r="r" b="b" t="t" l="l"/>
              <a:pathLst>
                <a:path h="461102" w="761492">
                  <a:moveTo>
                    <a:pt x="136561" y="0"/>
                  </a:moveTo>
                  <a:lnTo>
                    <a:pt x="624931" y="0"/>
                  </a:lnTo>
                  <a:cubicBezTo>
                    <a:pt x="661150" y="0"/>
                    <a:pt x="695884" y="14388"/>
                    <a:pt x="721495" y="39998"/>
                  </a:cubicBezTo>
                  <a:cubicBezTo>
                    <a:pt x="747105" y="65608"/>
                    <a:pt x="761492" y="100343"/>
                    <a:pt x="761492" y="136561"/>
                  </a:cubicBezTo>
                  <a:lnTo>
                    <a:pt x="761492" y="324541"/>
                  </a:lnTo>
                  <a:cubicBezTo>
                    <a:pt x="761492" y="360759"/>
                    <a:pt x="747105" y="395494"/>
                    <a:pt x="721495" y="421104"/>
                  </a:cubicBezTo>
                  <a:cubicBezTo>
                    <a:pt x="695884" y="446714"/>
                    <a:pt x="661150" y="461102"/>
                    <a:pt x="624931" y="461102"/>
                  </a:cubicBezTo>
                  <a:lnTo>
                    <a:pt x="136561" y="461102"/>
                  </a:lnTo>
                  <a:cubicBezTo>
                    <a:pt x="100343" y="461102"/>
                    <a:pt x="65608" y="446714"/>
                    <a:pt x="39998" y="421104"/>
                  </a:cubicBezTo>
                  <a:cubicBezTo>
                    <a:pt x="14388" y="395494"/>
                    <a:pt x="0" y="360759"/>
                    <a:pt x="0" y="324541"/>
                  </a:cubicBezTo>
                  <a:lnTo>
                    <a:pt x="0" y="136561"/>
                  </a:lnTo>
                  <a:cubicBezTo>
                    <a:pt x="0" y="100343"/>
                    <a:pt x="14388" y="65608"/>
                    <a:pt x="39998" y="39998"/>
                  </a:cubicBezTo>
                  <a:cubicBezTo>
                    <a:pt x="65608" y="14388"/>
                    <a:pt x="100343" y="0"/>
                    <a:pt x="1365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104775"/>
              <a:ext cx="761492" cy="5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4892503" y="1060901"/>
            <a:ext cx="2025199" cy="2025199"/>
            <a:chOff x="0" y="0"/>
            <a:chExt cx="812800" cy="81280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EFF1FF">
                      <a:alpha val="100000"/>
                    </a:srgbClr>
                  </a:gs>
                  <a:gs pos="100000">
                    <a:srgbClr val="B3459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08" id="108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9" id="109"/>
          <p:cNvGrpSpPr>
            <a:grpSpLocks noChangeAspect="true"/>
          </p:cNvGrpSpPr>
          <p:nvPr/>
        </p:nvGrpSpPr>
        <p:grpSpPr>
          <a:xfrm rot="0">
            <a:off x="15068070" y="1241283"/>
            <a:ext cx="1664442" cy="1664436"/>
            <a:chOff x="0" y="0"/>
            <a:chExt cx="6350000" cy="6349975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0" t="-16666" r="0" b="-16666"/>
              </a:stretch>
            </a:blipFill>
          </p:spPr>
        </p:sp>
      </p:grpSp>
      <p:sp>
        <p:nvSpPr>
          <p:cNvPr name="TextBox 111" id="111"/>
          <p:cNvSpPr txBox="true"/>
          <p:nvPr/>
        </p:nvSpPr>
        <p:spPr>
          <a:xfrm rot="0">
            <a:off x="14818403" y="3506163"/>
            <a:ext cx="2173400" cy="33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C23A97"/>
                </a:solidFill>
                <a:latin typeface="Open Sauce Light Italics"/>
              </a:rPr>
              <a:t>UI designer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4860019" y="3292803"/>
            <a:ext cx="2090168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80"/>
              </a:lnSpc>
            </a:pPr>
            <a:r>
              <a:rPr lang="en-US" sz="1800" spc="57">
                <a:solidFill>
                  <a:srgbClr val="000000"/>
                </a:solidFill>
                <a:latin typeface="Open Sauce Medium"/>
              </a:rPr>
              <a:t>Emanuele Valore</a:t>
            </a:r>
          </a:p>
        </p:txBody>
      </p:sp>
      <p:sp>
        <p:nvSpPr>
          <p:cNvPr name="Freeform 113" id="113"/>
          <p:cNvSpPr/>
          <p:nvPr/>
        </p:nvSpPr>
        <p:spPr>
          <a:xfrm flipH="false" flipV="false" rot="0">
            <a:off x="12347730" y="4010891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4" id="114"/>
          <p:cNvSpPr/>
          <p:nvPr/>
        </p:nvSpPr>
        <p:spPr>
          <a:xfrm flipH="false" flipV="false" rot="0">
            <a:off x="11948787" y="4002280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5" id="115"/>
          <p:cNvSpPr/>
          <p:nvPr/>
        </p:nvSpPr>
        <p:spPr>
          <a:xfrm flipH="false" flipV="false" rot="0">
            <a:off x="11546974" y="4002280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8" y="0"/>
                </a:lnTo>
                <a:lnTo>
                  <a:pt x="335138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6" id="116"/>
          <p:cNvSpPr/>
          <p:nvPr/>
        </p:nvSpPr>
        <p:spPr>
          <a:xfrm flipH="false" flipV="false" rot="0">
            <a:off x="11142555" y="4008021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8" y="0"/>
                </a:lnTo>
                <a:lnTo>
                  <a:pt x="335138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7" id="117"/>
          <p:cNvGrpSpPr/>
          <p:nvPr/>
        </p:nvGrpSpPr>
        <p:grpSpPr>
          <a:xfrm rot="0">
            <a:off x="10472833" y="1219749"/>
            <a:ext cx="2898936" cy="1226536"/>
            <a:chOff x="0" y="0"/>
            <a:chExt cx="763506" cy="323038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0" y="0"/>
              <a:ext cx="763506" cy="323038"/>
            </a:xfrm>
            <a:custGeom>
              <a:avLst/>
              <a:gdLst/>
              <a:ahLst/>
              <a:cxnLst/>
              <a:rect r="r" b="b" t="t" l="l"/>
              <a:pathLst>
                <a:path h="323038" w="763506">
                  <a:moveTo>
                    <a:pt x="0" y="0"/>
                  </a:moveTo>
                  <a:lnTo>
                    <a:pt x="763506" y="0"/>
                  </a:lnTo>
                  <a:lnTo>
                    <a:pt x="763506" y="323038"/>
                  </a:lnTo>
                  <a:lnTo>
                    <a:pt x="0" y="323038"/>
                  </a:ln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9" id="119"/>
            <p:cNvSpPr txBox="true"/>
            <p:nvPr/>
          </p:nvSpPr>
          <p:spPr>
            <a:xfrm>
              <a:off x="0" y="-104775"/>
              <a:ext cx="763506" cy="42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120" id="120"/>
          <p:cNvGrpSpPr/>
          <p:nvPr/>
        </p:nvGrpSpPr>
        <p:grpSpPr>
          <a:xfrm rot="0">
            <a:off x="10472833" y="695540"/>
            <a:ext cx="2898936" cy="1750745"/>
            <a:chOff x="0" y="0"/>
            <a:chExt cx="763506" cy="461102"/>
          </a:xfrm>
        </p:grpSpPr>
        <p:sp>
          <p:nvSpPr>
            <p:cNvPr name="Freeform 121" id="121"/>
            <p:cNvSpPr/>
            <p:nvPr/>
          </p:nvSpPr>
          <p:spPr>
            <a:xfrm flipH="false" flipV="false" rot="0">
              <a:off x="0" y="0"/>
              <a:ext cx="763506" cy="461102"/>
            </a:xfrm>
            <a:custGeom>
              <a:avLst/>
              <a:gdLst/>
              <a:ahLst/>
              <a:cxnLst/>
              <a:rect r="r" b="b" t="t" l="l"/>
              <a:pathLst>
                <a:path h="461102" w="763506">
                  <a:moveTo>
                    <a:pt x="136201" y="0"/>
                  </a:moveTo>
                  <a:lnTo>
                    <a:pt x="627305" y="0"/>
                  </a:lnTo>
                  <a:cubicBezTo>
                    <a:pt x="702527" y="0"/>
                    <a:pt x="763506" y="60979"/>
                    <a:pt x="763506" y="136201"/>
                  </a:cubicBezTo>
                  <a:lnTo>
                    <a:pt x="763506" y="324901"/>
                  </a:lnTo>
                  <a:cubicBezTo>
                    <a:pt x="763506" y="361023"/>
                    <a:pt x="749156" y="395667"/>
                    <a:pt x="723613" y="421209"/>
                  </a:cubicBezTo>
                  <a:cubicBezTo>
                    <a:pt x="698071" y="446752"/>
                    <a:pt x="663428" y="461102"/>
                    <a:pt x="627305" y="461102"/>
                  </a:cubicBezTo>
                  <a:lnTo>
                    <a:pt x="136201" y="461102"/>
                  </a:lnTo>
                  <a:cubicBezTo>
                    <a:pt x="60979" y="461102"/>
                    <a:pt x="0" y="400122"/>
                    <a:pt x="0" y="324901"/>
                  </a:cubicBezTo>
                  <a:lnTo>
                    <a:pt x="0" y="136201"/>
                  </a:lnTo>
                  <a:cubicBezTo>
                    <a:pt x="0" y="60979"/>
                    <a:pt x="60979" y="0"/>
                    <a:pt x="1362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2" id="122"/>
            <p:cNvSpPr txBox="true"/>
            <p:nvPr/>
          </p:nvSpPr>
          <p:spPr>
            <a:xfrm>
              <a:off x="0" y="-104775"/>
              <a:ext cx="763506" cy="5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123" id="123"/>
          <p:cNvGrpSpPr/>
          <p:nvPr/>
        </p:nvGrpSpPr>
        <p:grpSpPr>
          <a:xfrm rot="0">
            <a:off x="10911662" y="1060901"/>
            <a:ext cx="2025199" cy="2025199"/>
            <a:chOff x="0" y="0"/>
            <a:chExt cx="812800" cy="812800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EFF1FF">
                      <a:alpha val="100000"/>
                    </a:srgbClr>
                  </a:gs>
                  <a:gs pos="100000">
                    <a:srgbClr val="B3459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25" id="12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6" id="126"/>
          <p:cNvGrpSpPr>
            <a:grpSpLocks noChangeAspect="true"/>
          </p:cNvGrpSpPr>
          <p:nvPr/>
        </p:nvGrpSpPr>
        <p:grpSpPr>
          <a:xfrm rot="0">
            <a:off x="11075930" y="1227133"/>
            <a:ext cx="1692742" cy="1692735"/>
            <a:chOff x="0" y="0"/>
            <a:chExt cx="6350000" cy="6349975"/>
          </a:xfrm>
        </p:grpSpPr>
        <p:sp>
          <p:nvSpPr>
            <p:cNvPr name="Freeform 127" id="12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-9517" t="-33808" r="-3672" b="-17110"/>
              </a:stretch>
            </a:blipFill>
          </p:spPr>
        </p:sp>
      </p:grpSp>
      <p:sp>
        <p:nvSpPr>
          <p:cNvPr name="TextBox 128" id="128"/>
          <p:cNvSpPr txBox="true"/>
          <p:nvPr/>
        </p:nvSpPr>
        <p:spPr>
          <a:xfrm rot="0">
            <a:off x="11288843" y="3502164"/>
            <a:ext cx="1262948" cy="32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C23A97"/>
                </a:solidFill>
                <a:latin typeface="Open Sauce Light Italics"/>
              </a:rPr>
              <a:t>CEO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10884651" y="3286125"/>
            <a:ext cx="2079220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80"/>
              </a:lnSpc>
            </a:pPr>
            <a:r>
              <a:rPr lang="en-US" sz="1800" spc="57">
                <a:solidFill>
                  <a:srgbClr val="000000"/>
                </a:solidFill>
                <a:latin typeface="Open Sauce Medium"/>
              </a:rPr>
              <a:t>Roberta Matassa</a:t>
            </a:r>
          </a:p>
        </p:txBody>
      </p:sp>
      <p:sp>
        <p:nvSpPr>
          <p:cNvPr name="Freeform 130" id="130"/>
          <p:cNvSpPr/>
          <p:nvPr/>
        </p:nvSpPr>
        <p:spPr>
          <a:xfrm flipH="false" flipV="false" rot="0">
            <a:off x="8450752" y="4010891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1" id="131"/>
          <p:cNvSpPr/>
          <p:nvPr/>
        </p:nvSpPr>
        <p:spPr>
          <a:xfrm flipH="false" flipV="false" rot="0">
            <a:off x="8061334" y="4009456"/>
            <a:ext cx="332268" cy="332268"/>
          </a:xfrm>
          <a:custGeom>
            <a:avLst/>
            <a:gdLst/>
            <a:ahLst/>
            <a:cxnLst/>
            <a:rect r="r" b="b" t="t" l="l"/>
            <a:pathLst>
              <a:path h="332268" w="332268">
                <a:moveTo>
                  <a:pt x="0" y="0"/>
                </a:moveTo>
                <a:lnTo>
                  <a:pt x="332268" y="0"/>
                </a:lnTo>
                <a:lnTo>
                  <a:pt x="332268" y="332268"/>
                </a:lnTo>
                <a:lnTo>
                  <a:pt x="0" y="332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2" id="132"/>
          <p:cNvSpPr/>
          <p:nvPr/>
        </p:nvSpPr>
        <p:spPr>
          <a:xfrm flipH="false" flipV="false" rot="0">
            <a:off x="7669046" y="4008021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8" y="0"/>
                </a:lnTo>
                <a:lnTo>
                  <a:pt x="335138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3" id="133"/>
          <p:cNvSpPr/>
          <p:nvPr/>
        </p:nvSpPr>
        <p:spPr>
          <a:xfrm flipH="false" flipV="false" rot="0">
            <a:off x="7274581" y="4008021"/>
            <a:ext cx="335138" cy="335138"/>
          </a:xfrm>
          <a:custGeom>
            <a:avLst/>
            <a:gdLst/>
            <a:ahLst/>
            <a:cxnLst/>
            <a:rect r="r" b="b" t="t" l="l"/>
            <a:pathLst>
              <a:path h="335138" w="335138">
                <a:moveTo>
                  <a:pt x="0" y="0"/>
                </a:moveTo>
                <a:lnTo>
                  <a:pt x="335139" y="0"/>
                </a:lnTo>
                <a:lnTo>
                  <a:pt x="335139" y="335138"/>
                </a:lnTo>
                <a:lnTo>
                  <a:pt x="0" y="335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4" id="134"/>
          <p:cNvGrpSpPr/>
          <p:nvPr/>
        </p:nvGrpSpPr>
        <p:grpSpPr>
          <a:xfrm rot="0">
            <a:off x="6558439" y="1219749"/>
            <a:ext cx="2894221" cy="1226536"/>
            <a:chOff x="0" y="0"/>
            <a:chExt cx="762264" cy="323038"/>
          </a:xfrm>
        </p:grpSpPr>
        <p:sp>
          <p:nvSpPr>
            <p:cNvPr name="Freeform 135" id="135"/>
            <p:cNvSpPr/>
            <p:nvPr/>
          </p:nvSpPr>
          <p:spPr>
            <a:xfrm flipH="false" flipV="false" rot="0">
              <a:off x="0" y="0"/>
              <a:ext cx="762264" cy="323038"/>
            </a:xfrm>
            <a:custGeom>
              <a:avLst/>
              <a:gdLst/>
              <a:ahLst/>
              <a:cxnLst/>
              <a:rect r="r" b="b" t="t" l="l"/>
              <a:pathLst>
                <a:path h="323038" w="762264">
                  <a:moveTo>
                    <a:pt x="0" y="0"/>
                  </a:moveTo>
                  <a:lnTo>
                    <a:pt x="762264" y="0"/>
                  </a:lnTo>
                  <a:lnTo>
                    <a:pt x="762264" y="323038"/>
                  </a:lnTo>
                  <a:lnTo>
                    <a:pt x="0" y="323038"/>
                  </a:ln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6" id="136"/>
            <p:cNvSpPr txBox="true"/>
            <p:nvPr/>
          </p:nvSpPr>
          <p:spPr>
            <a:xfrm>
              <a:off x="0" y="-104775"/>
              <a:ext cx="762264" cy="42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137" id="137"/>
          <p:cNvGrpSpPr/>
          <p:nvPr/>
        </p:nvGrpSpPr>
        <p:grpSpPr>
          <a:xfrm rot="0">
            <a:off x="6558439" y="695540"/>
            <a:ext cx="2894221" cy="1750745"/>
            <a:chOff x="0" y="0"/>
            <a:chExt cx="762264" cy="461102"/>
          </a:xfrm>
        </p:grpSpPr>
        <p:sp>
          <p:nvSpPr>
            <p:cNvPr name="Freeform 138" id="138"/>
            <p:cNvSpPr/>
            <p:nvPr/>
          </p:nvSpPr>
          <p:spPr>
            <a:xfrm flipH="false" flipV="false" rot="0">
              <a:off x="0" y="0"/>
              <a:ext cx="762264" cy="461102"/>
            </a:xfrm>
            <a:custGeom>
              <a:avLst/>
              <a:gdLst/>
              <a:ahLst/>
              <a:cxnLst/>
              <a:rect r="r" b="b" t="t" l="l"/>
              <a:pathLst>
                <a:path h="461102" w="762264">
                  <a:moveTo>
                    <a:pt x="136423" y="0"/>
                  </a:moveTo>
                  <a:lnTo>
                    <a:pt x="625841" y="0"/>
                  </a:lnTo>
                  <a:cubicBezTo>
                    <a:pt x="701185" y="0"/>
                    <a:pt x="762264" y="61079"/>
                    <a:pt x="762264" y="136423"/>
                  </a:cubicBezTo>
                  <a:lnTo>
                    <a:pt x="762264" y="324679"/>
                  </a:lnTo>
                  <a:cubicBezTo>
                    <a:pt x="762264" y="400023"/>
                    <a:pt x="701185" y="461102"/>
                    <a:pt x="625841" y="461102"/>
                  </a:cubicBezTo>
                  <a:lnTo>
                    <a:pt x="136423" y="461102"/>
                  </a:lnTo>
                  <a:cubicBezTo>
                    <a:pt x="61079" y="461102"/>
                    <a:pt x="0" y="400023"/>
                    <a:pt x="0" y="324679"/>
                  </a:cubicBezTo>
                  <a:lnTo>
                    <a:pt x="0" y="136423"/>
                  </a:lnTo>
                  <a:cubicBezTo>
                    <a:pt x="0" y="61079"/>
                    <a:pt x="61079" y="0"/>
                    <a:pt x="1364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9" id="139"/>
            <p:cNvSpPr txBox="true"/>
            <p:nvPr/>
          </p:nvSpPr>
          <p:spPr>
            <a:xfrm>
              <a:off x="0" y="-104775"/>
              <a:ext cx="762264" cy="56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140" id="140"/>
          <p:cNvGrpSpPr/>
          <p:nvPr/>
        </p:nvGrpSpPr>
        <p:grpSpPr>
          <a:xfrm rot="0">
            <a:off x="6995307" y="1060901"/>
            <a:ext cx="2025199" cy="2025199"/>
            <a:chOff x="0" y="0"/>
            <a:chExt cx="812800" cy="812800"/>
          </a:xfrm>
        </p:grpSpPr>
        <p:sp>
          <p:nvSpPr>
            <p:cNvPr name="Freeform 141" id="1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gradFill>
                <a:gsLst>
                  <a:gs pos="0">
                    <a:srgbClr val="EFF1FF">
                      <a:alpha val="100000"/>
                    </a:srgbClr>
                  </a:gs>
                  <a:gs pos="100000">
                    <a:srgbClr val="B34593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2" id="14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3" id="143"/>
          <p:cNvSpPr/>
          <p:nvPr/>
        </p:nvSpPr>
        <p:spPr>
          <a:xfrm flipH="false" flipV="false" rot="0">
            <a:off x="6807654" y="889430"/>
            <a:ext cx="2400505" cy="2400505"/>
          </a:xfrm>
          <a:custGeom>
            <a:avLst/>
            <a:gdLst/>
            <a:ahLst/>
            <a:cxnLst/>
            <a:rect r="r" b="b" t="t" l="l"/>
            <a:pathLst>
              <a:path h="2400505" w="2400505">
                <a:moveTo>
                  <a:pt x="0" y="0"/>
                </a:moveTo>
                <a:lnTo>
                  <a:pt x="2400505" y="0"/>
                </a:lnTo>
                <a:lnTo>
                  <a:pt x="2400505" y="2400505"/>
                </a:lnTo>
                <a:lnTo>
                  <a:pt x="0" y="240050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44" id="144"/>
          <p:cNvSpPr txBox="true"/>
          <p:nvPr/>
        </p:nvSpPr>
        <p:spPr>
          <a:xfrm rot="0">
            <a:off x="6974634" y="3499485"/>
            <a:ext cx="2173400" cy="33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C23A97"/>
                </a:solidFill>
                <a:latin typeface="Open Sauce Italics"/>
              </a:rPr>
              <a:t>Project manager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7382576" y="3286125"/>
            <a:ext cx="1357515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80"/>
              </a:lnSpc>
            </a:pPr>
            <a:r>
              <a:rPr lang="en-US" sz="1800" spc="57">
                <a:solidFill>
                  <a:srgbClr val="000000"/>
                </a:solidFill>
                <a:latin typeface="Open Sauce Medium"/>
              </a:rPr>
              <a:t>Alfio Spoto</a:t>
            </a:r>
          </a:p>
        </p:txBody>
      </p:sp>
      <p:sp>
        <p:nvSpPr>
          <p:cNvPr name="TextBox 146" id="146"/>
          <p:cNvSpPr txBox="true"/>
          <p:nvPr/>
        </p:nvSpPr>
        <p:spPr>
          <a:xfrm rot="0">
            <a:off x="1006068" y="624882"/>
            <a:ext cx="3317919" cy="2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6"/>
              </a:lnSpc>
            </a:pPr>
            <a:r>
              <a:rPr lang="en-US" sz="1860" spc="74">
                <a:solidFill>
                  <a:srgbClr val="293E6B"/>
                </a:solidFill>
                <a:latin typeface="Open Sauce Bold"/>
              </a:rPr>
              <a:t>CHAINSAFE SECURITY</a:t>
            </a:r>
          </a:p>
        </p:txBody>
      </p:sp>
      <p:sp>
        <p:nvSpPr>
          <p:cNvPr name="Freeform 147" id="147"/>
          <p:cNvSpPr/>
          <p:nvPr/>
        </p:nvSpPr>
        <p:spPr>
          <a:xfrm flipH="false" flipV="false" rot="0">
            <a:off x="-2972829" y="1219749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8" id="148"/>
          <p:cNvSpPr/>
          <p:nvPr/>
        </p:nvSpPr>
        <p:spPr>
          <a:xfrm flipH="false" flipV="false" rot="0">
            <a:off x="52052" y="260038"/>
            <a:ext cx="824110" cy="799646"/>
          </a:xfrm>
          <a:custGeom>
            <a:avLst/>
            <a:gdLst/>
            <a:ahLst/>
            <a:cxnLst/>
            <a:rect r="r" b="b" t="t" l="l"/>
            <a:pathLst>
              <a:path h="799646" w="824110">
                <a:moveTo>
                  <a:pt x="0" y="0"/>
                </a:moveTo>
                <a:lnTo>
                  <a:pt x="824111" y="0"/>
                </a:lnTo>
                <a:lnTo>
                  <a:pt x="824111" y="799646"/>
                </a:lnTo>
                <a:lnTo>
                  <a:pt x="0" y="79964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8670" r="0" b="-6372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3896" y="4663440"/>
            <a:ext cx="14333220" cy="3058668"/>
          </a:xfrm>
          <a:custGeom>
            <a:avLst/>
            <a:gdLst/>
            <a:ahLst/>
            <a:cxnLst/>
            <a:rect r="r" b="b" t="t" l="l"/>
            <a:pathLst>
              <a:path h="3058668" w="14333220">
                <a:moveTo>
                  <a:pt x="0" y="0"/>
                </a:moveTo>
                <a:lnTo>
                  <a:pt x="14333220" y="0"/>
                </a:lnTo>
                <a:lnTo>
                  <a:pt x="14333220" y="3058668"/>
                </a:lnTo>
                <a:lnTo>
                  <a:pt x="0" y="3058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20506" y="7042907"/>
            <a:ext cx="1645920" cy="2235708"/>
          </a:xfrm>
          <a:custGeom>
            <a:avLst/>
            <a:gdLst/>
            <a:ahLst/>
            <a:cxnLst/>
            <a:rect r="r" b="b" t="t" l="l"/>
            <a:pathLst>
              <a:path h="2235708" w="1645920">
                <a:moveTo>
                  <a:pt x="0" y="0"/>
                </a:moveTo>
                <a:lnTo>
                  <a:pt x="1645920" y="0"/>
                </a:lnTo>
                <a:lnTo>
                  <a:pt x="1645920" y="2235708"/>
                </a:lnTo>
                <a:lnTo>
                  <a:pt x="0" y="2235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90188" y="2393905"/>
            <a:ext cx="1691640" cy="2286000"/>
          </a:xfrm>
          <a:custGeom>
            <a:avLst/>
            <a:gdLst/>
            <a:ahLst/>
            <a:cxnLst/>
            <a:rect r="r" b="b" t="t" l="l"/>
            <a:pathLst>
              <a:path h="2286000" w="1691640">
                <a:moveTo>
                  <a:pt x="0" y="0"/>
                </a:moveTo>
                <a:lnTo>
                  <a:pt x="1691640" y="0"/>
                </a:lnTo>
                <a:lnTo>
                  <a:pt x="169164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13283" y="3026510"/>
            <a:ext cx="1092708" cy="2212848"/>
          </a:xfrm>
          <a:custGeom>
            <a:avLst/>
            <a:gdLst/>
            <a:ahLst/>
            <a:cxnLst/>
            <a:rect r="r" b="b" t="t" l="l"/>
            <a:pathLst>
              <a:path h="2212848" w="1092708">
                <a:moveTo>
                  <a:pt x="0" y="0"/>
                </a:moveTo>
                <a:lnTo>
                  <a:pt x="1092708" y="0"/>
                </a:lnTo>
                <a:lnTo>
                  <a:pt x="1092708" y="2212848"/>
                </a:lnTo>
                <a:lnTo>
                  <a:pt x="0" y="2212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45868" y="6441948"/>
            <a:ext cx="1965960" cy="2212848"/>
          </a:xfrm>
          <a:custGeom>
            <a:avLst/>
            <a:gdLst/>
            <a:ahLst/>
            <a:cxnLst/>
            <a:rect r="r" b="b" t="t" l="l"/>
            <a:pathLst>
              <a:path h="2212848" w="1965960">
                <a:moveTo>
                  <a:pt x="0" y="0"/>
                </a:moveTo>
                <a:lnTo>
                  <a:pt x="1965960" y="0"/>
                </a:lnTo>
                <a:lnTo>
                  <a:pt x="1965960" y="2212848"/>
                </a:lnTo>
                <a:lnTo>
                  <a:pt x="0" y="2212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57618" y="6211770"/>
            <a:ext cx="1455665" cy="1455665"/>
          </a:xfrm>
          <a:custGeom>
            <a:avLst/>
            <a:gdLst/>
            <a:ahLst/>
            <a:cxnLst/>
            <a:rect r="r" b="b" t="t" l="l"/>
            <a:pathLst>
              <a:path h="1455665" w="1455665">
                <a:moveTo>
                  <a:pt x="0" y="0"/>
                </a:moveTo>
                <a:lnTo>
                  <a:pt x="1455665" y="0"/>
                </a:lnTo>
                <a:lnTo>
                  <a:pt x="1455665" y="1455665"/>
                </a:lnTo>
                <a:lnTo>
                  <a:pt x="0" y="145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951196">
            <a:off x="3302902" y="6383635"/>
            <a:ext cx="1136892" cy="97701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4845" y="0"/>
              <a:ext cx="763110" cy="698500"/>
            </a:xfrm>
            <a:custGeom>
              <a:avLst/>
              <a:gdLst/>
              <a:ahLst/>
              <a:cxnLst/>
              <a:rect r="r" b="b" t="t" l="l"/>
              <a:pathLst>
                <a:path h="698500" w="763110">
                  <a:moveTo>
                    <a:pt x="722888" y="461084"/>
                  </a:moveTo>
                  <a:lnTo>
                    <a:pt x="649822" y="586666"/>
                  </a:lnTo>
                  <a:cubicBezTo>
                    <a:pt x="609538" y="655905"/>
                    <a:pt x="535475" y="698500"/>
                    <a:pt x="455370" y="698500"/>
                  </a:cubicBezTo>
                  <a:lnTo>
                    <a:pt x="307740" y="698500"/>
                  </a:lnTo>
                  <a:cubicBezTo>
                    <a:pt x="227635" y="698500"/>
                    <a:pt x="153572" y="655905"/>
                    <a:pt x="113288" y="586666"/>
                  </a:cubicBezTo>
                  <a:lnTo>
                    <a:pt x="40222" y="461084"/>
                  </a:lnTo>
                  <a:cubicBezTo>
                    <a:pt x="0" y="391953"/>
                    <a:pt x="0" y="306547"/>
                    <a:pt x="40222" y="237416"/>
                  </a:cubicBezTo>
                  <a:lnTo>
                    <a:pt x="113288" y="111834"/>
                  </a:lnTo>
                  <a:cubicBezTo>
                    <a:pt x="153572" y="42595"/>
                    <a:pt x="227635" y="0"/>
                    <a:pt x="307740" y="0"/>
                  </a:cubicBezTo>
                  <a:lnTo>
                    <a:pt x="455370" y="0"/>
                  </a:lnTo>
                  <a:cubicBezTo>
                    <a:pt x="535475" y="0"/>
                    <a:pt x="609538" y="42595"/>
                    <a:pt x="649822" y="111834"/>
                  </a:cubicBezTo>
                  <a:lnTo>
                    <a:pt x="722888" y="237416"/>
                  </a:lnTo>
                  <a:cubicBezTo>
                    <a:pt x="763110" y="306547"/>
                    <a:pt x="763110" y="391953"/>
                    <a:pt x="722888" y="461084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E696CF">
                      <a:alpha val="100000"/>
                    </a:srgbClr>
                  </a:gs>
                  <a:gs pos="50000">
                    <a:srgbClr val="151F52">
                      <a:alpha val="100000"/>
                    </a:srgbClr>
                  </a:gs>
                  <a:gs pos="100000">
                    <a:srgbClr val="7482C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104775"/>
              <a:ext cx="5842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81828" y="4132934"/>
            <a:ext cx="1455665" cy="1455665"/>
          </a:xfrm>
          <a:custGeom>
            <a:avLst/>
            <a:gdLst/>
            <a:ahLst/>
            <a:cxnLst/>
            <a:rect r="r" b="b" t="t" l="l"/>
            <a:pathLst>
              <a:path h="1455665" w="1455665">
                <a:moveTo>
                  <a:pt x="0" y="0"/>
                </a:moveTo>
                <a:lnTo>
                  <a:pt x="1455665" y="0"/>
                </a:lnTo>
                <a:lnTo>
                  <a:pt x="1455665" y="1455665"/>
                </a:lnTo>
                <a:lnTo>
                  <a:pt x="0" y="145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88335" y="4415668"/>
            <a:ext cx="1455665" cy="1455665"/>
          </a:xfrm>
          <a:custGeom>
            <a:avLst/>
            <a:gdLst/>
            <a:ahLst/>
            <a:cxnLst/>
            <a:rect r="r" b="b" t="t" l="l"/>
            <a:pathLst>
              <a:path h="1455665" w="1455665">
                <a:moveTo>
                  <a:pt x="0" y="0"/>
                </a:moveTo>
                <a:lnTo>
                  <a:pt x="1455665" y="0"/>
                </a:lnTo>
                <a:lnTo>
                  <a:pt x="1455665" y="1455664"/>
                </a:lnTo>
                <a:lnTo>
                  <a:pt x="0" y="1455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74057" y="5585406"/>
            <a:ext cx="1455665" cy="1455665"/>
          </a:xfrm>
          <a:custGeom>
            <a:avLst/>
            <a:gdLst/>
            <a:ahLst/>
            <a:cxnLst/>
            <a:rect r="r" b="b" t="t" l="l"/>
            <a:pathLst>
              <a:path h="1455665" w="1455665">
                <a:moveTo>
                  <a:pt x="0" y="0"/>
                </a:moveTo>
                <a:lnTo>
                  <a:pt x="1455664" y="0"/>
                </a:lnTo>
                <a:lnTo>
                  <a:pt x="1455664" y="1455664"/>
                </a:lnTo>
                <a:lnTo>
                  <a:pt x="0" y="1455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951196">
            <a:off x="7833620" y="4543858"/>
            <a:ext cx="1136892" cy="97701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4845" y="0"/>
              <a:ext cx="763110" cy="698500"/>
            </a:xfrm>
            <a:custGeom>
              <a:avLst/>
              <a:gdLst/>
              <a:ahLst/>
              <a:cxnLst/>
              <a:rect r="r" b="b" t="t" l="l"/>
              <a:pathLst>
                <a:path h="698500" w="763110">
                  <a:moveTo>
                    <a:pt x="722888" y="461084"/>
                  </a:moveTo>
                  <a:lnTo>
                    <a:pt x="649822" y="586666"/>
                  </a:lnTo>
                  <a:cubicBezTo>
                    <a:pt x="609538" y="655905"/>
                    <a:pt x="535475" y="698500"/>
                    <a:pt x="455370" y="698500"/>
                  </a:cubicBezTo>
                  <a:lnTo>
                    <a:pt x="307740" y="698500"/>
                  </a:lnTo>
                  <a:cubicBezTo>
                    <a:pt x="227635" y="698500"/>
                    <a:pt x="153572" y="655905"/>
                    <a:pt x="113288" y="586666"/>
                  </a:cubicBezTo>
                  <a:lnTo>
                    <a:pt x="40222" y="461084"/>
                  </a:lnTo>
                  <a:cubicBezTo>
                    <a:pt x="0" y="391953"/>
                    <a:pt x="0" y="306547"/>
                    <a:pt x="40222" y="237416"/>
                  </a:cubicBezTo>
                  <a:lnTo>
                    <a:pt x="113288" y="111834"/>
                  </a:lnTo>
                  <a:cubicBezTo>
                    <a:pt x="153572" y="42595"/>
                    <a:pt x="227635" y="0"/>
                    <a:pt x="307740" y="0"/>
                  </a:cubicBezTo>
                  <a:lnTo>
                    <a:pt x="455370" y="0"/>
                  </a:lnTo>
                  <a:cubicBezTo>
                    <a:pt x="535475" y="0"/>
                    <a:pt x="609538" y="42595"/>
                    <a:pt x="649822" y="111834"/>
                  </a:cubicBezTo>
                  <a:lnTo>
                    <a:pt x="722888" y="237416"/>
                  </a:lnTo>
                  <a:cubicBezTo>
                    <a:pt x="763110" y="306547"/>
                    <a:pt x="763110" y="391953"/>
                    <a:pt x="722888" y="461084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E696CF">
                      <a:alpha val="100000"/>
                    </a:srgbClr>
                  </a:gs>
                  <a:gs pos="50000">
                    <a:srgbClr val="151F52">
                      <a:alpha val="100000"/>
                    </a:srgbClr>
                  </a:gs>
                  <a:gs pos="100000">
                    <a:srgbClr val="7482C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104775"/>
              <a:ext cx="5842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951196">
            <a:off x="11047545" y="5733590"/>
            <a:ext cx="1136892" cy="97701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4845" y="0"/>
              <a:ext cx="763110" cy="698500"/>
            </a:xfrm>
            <a:custGeom>
              <a:avLst/>
              <a:gdLst/>
              <a:ahLst/>
              <a:cxnLst/>
              <a:rect r="r" b="b" t="t" l="l"/>
              <a:pathLst>
                <a:path h="698500" w="763110">
                  <a:moveTo>
                    <a:pt x="722888" y="461084"/>
                  </a:moveTo>
                  <a:lnTo>
                    <a:pt x="649822" y="586666"/>
                  </a:lnTo>
                  <a:cubicBezTo>
                    <a:pt x="609538" y="655905"/>
                    <a:pt x="535475" y="698500"/>
                    <a:pt x="455370" y="698500"/>
                  </a:cubicBezTo>
                  <a:lnTo>
                    <a:pt x="307740" y="698500"/>
                  </a:lnTo>
                  <a:cubicBezTo>
                    <a:pt x="227635" y="698500"/>
                    <a:pt x="153572" y="655905"/>
                    <a:pt x="113288" y="586666"/>
                  </a:cubicBezTo>
                  <a:lnTo>
                    <a:pt x="40222" y="461084"/>
                  </a:lnTo>
                  <a:cubicBezTo>
                    <a:pt x="0" y="391953"/>
                    <a:pt x="0" y="306547"/>
                    <a:pt x="40222" y="237416"/>
                  </a:cubicBezTo>
                  <a:lnTo>
                    <a:pt x="113288" y="111834"/>
                  </a:lnTo>
                  <a:cubicBezTo>
                    <a:pt x="153572" y="42595"/>
                    <a:pt x="227635" y="0"/>
                    <a:pt x="307740" y="0"/>
                  </a:cubicBezTo>
                  <a:lnTo>
                    <a:pt x="455370" y="0"/>
                  </a:lnTo>
                  <a:cubicBezTo>
                    <a:pt x="535475" y="0"/>
                    <a:pt x="609538" y="42595"/>
                    <a:pt x="649822" y="111834"/>
                  </a:cubicBezTo>
                  <a:lnTo>
                    <a:pt x="722888" y="237416"/>
                  </a:lnTo>
                  <a:cubicBezTo>
                    <a:pt x="763110" y="306547"/>
                    <a:pt x="763110" y="391953"/>
                    <a:pt x="722888" y="461084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E696CF">
                      <a:alpha val="100000"/>
                    </a:srgbClr>
                  </a:gs>
                  <a:gs pos="50000">
                    <a:srgbClr val="151F52">
                      <a:alpha val="100000"/>
                    </a:srgbClr>
                  </a:gs>
                  <a:gs pos="100000">
                    <a:srgbClr val="7482C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104775"/>
              <a:ext cx="5842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951196">
            <a:off x="13927113" y="4298580"/>
            <a:ext cx="1136892" cy="977016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4845" y="0"/>
              <a:ext cx="763110" cy="698500"/>
            </a:xfrm>
            <a:custGeom>
              <a:avLst/>
              <a:gdLst/>
              <a:ahLst/>
              <a:cxnLst/>
              <a:rect r="r" b="b" t="t" l="l"/>
              <a:pathLst>
                <a:path h="698500" w="763110">
                  <a:moveTo>
                    <a:pt x="722888" y="461084"/>
                  </a:moveTo>
                  <a:lnTo>
                    <a:pt x="649822" y="586666"/>
                  </a:lnTo>
                  <a:cubicBezTo>
                    <a:pt x="609538" y="655905"/>
                    <a:pt x="535475" y="698500"/>
                    <a:pt x="455370" y="698500"/>
                  </a:cubicBezTo>
                  <a:lnTo>
                    <a:pt x="307740" y="698500"/>
                  </a:lnTo>
                  <a:cubicBezTo>
                    <a:pt x="227635" y="698500"/>
                    <a:pt x="153572" y="655905"/>
                    <a:pt x="113288" y="586666"/>
                  </a:cubicBezTo>
                  <a:lnTo>
                    <a:pt x="40222" y="461084"/>
                  </a:lnTo>
                  <a:cubicBezTo>
                    <a:pt x="0" y="391953"/>
                    <a:pt x="0" y="306547"/>
                    <a:pt x="40222" y="237416"/>
                  </a:cubicBezTo>
                  <a:lnTo>
                    <a:pt x="113288" y="111834"/>
                  </a:lnTo>
                  <a:cubicBezTo>
                    <a:pt x="153572" y="42595"/>
                    <a:pt x="227635" y="0"/>
                    <a:pt x="307740" y="0"/>
                  </a:cubicBezTo>
                  <a:lnTo>
                    <a:pt x="455370" y="0"/>
                  </a:lnTo>
                  <a:cubicBezTo>
                    <a:pt x="535475" y="0"/>
                    <a:pt x="609538" y="42595"/>
                    <a:pt x="649822" y="111834"/>
                  </a:cubicBezTo>
                  <a:lnTo>
                    <a:pt x="722888" y="237416"/>
                  </a:lnTo>
                  <a:cubicBezTo>
                    <a:pt x="763110" y="306547"/>
                    <a:pt x="763110" y="391953"/>
                    <a:pt x="722888" y="461084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E696CF">
                      <a:alpha val="100000"/>
                    </a:srgbClr>
                  </a:gs>
                  <a:gs pos="50000">
                    <a:srgbClr val="151F52">
                      <a:alpha val="100000"/>
                    </a:srgbClr>
                  </a:gs>
                  <a:gs pos="100000">
                    <a:srgbClr val="7482C8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104775"/>
              <a:ext cx="5842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550167" y="6658131"/>
            <a:ext cx="642362" cy="562943"/>
          </a:xfrm>
          <a:custGeom>
            <a:avLst/>
            <a:gdLst/>
            <a:ahLst/>
            <a:cxnLst/>
            <a:rect r="r" b="b" t="t" l="l"/>
            <a:pathLst>
              <a:path h="562943" w="642362">
                <a:moveTo>
                  <a:pt x="0" y="0"/>
                </a:moveTo>
                <a:lnTo>
                  <a:pt x="642362" y="0"/>
                </a:lnTo>
                <a:lnTo>
                  <a:pt x="642362" y="562943"/>
                </a:lnTo>
                <a:lnTo>
                  <a:pt x="0" y="5629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168733" y="4679905"/>
            <a:ext cx="494870" cy="704922"/>
          </a:xfrm>
          <a:custGeom>
            <a:avLst/>
            <a:gdLst/>
            <a:ahLst/>
            <a:cxnLst/>
            <a:rect r="r" b="b" t="t" l="l"/>
            <a:pathLst>
              <a:path h="704922" w="494870">
                <a:moveTo>
                  <a:pt x="0" y="0"/>
                </a:moveTo>
                <a:lnTo>
                  <a:pt x="494869" y="0"/>
                </a:lnTo>
                <a:lnTo>
                  <a:pt x="494869" y="704922"/>
                </a:lnTo>
                <a:lnTo>
                  <a:pt x="0" y="7049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294040" y="5897736"/>
            <a:ext cx="615697" cy="648723"/>
          </a:xfrm>
          <a:custGeom>
            <a:avLst/>
            <a:gdLst/>
            <a:ahLst/>
            <a:cxnLst/>
            <a:rect r="r" b="b" t="t" l="l"/>
            <a:pathLst>
              <a:path h="648723" w="615697">
                <a:moveTo>
                  <a:pt x="0" y="0"/>
                </a:moveTo>
                <a:lnTo>
                  <a:pt x="615698" y="0"/>
                </a:lnTo>
                <a:lnTo>
                  <a:pt x="615698" y="648723"/>
                </a:lnTo>
                <a:lnTo>
                  <a:pt x="0" y="6487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248901" y="4460396"/>
            <a:ext cx="521520" cy="653386"/>
          </a:xfrm>
          <a:custGeom>
            <a:avLst/>
            <a:gdLst/>
            <a:ahLst/>
            <a:cxnLst/>
            <a:rect r="r" b="b" t="t" l="l"/>
            <a:pathLst>
              <a:path h="653386" w="521520">
                <a:moveTo>
                  <a:pt x="0" y="0"/>
                </a:moveTo>
                <a:lnTo>
                  <a:pt x="521520" y="0"/>
                </a:lnTo>
                <a:lnTo>
                  <a:pt x="521520" y="653385"/>
                </a:lnTo>
                <a:lnTo>
                  <a:pt x="0" y="6533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069789" y="3970056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6 MESI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69789" y="4374261"/>
            <a:ext cx="2449249" cy="46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Sviluppo della piattaforma e ricerca di partnership locali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71257" y="7375398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12 MESI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213348" y="7876985"/>
            <a:ext cx="2449249" cy="46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Rilascio della piattaforma ed acquisizione clienti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05825" y="304556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24 MESI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05825" y="3587533"/>
            <a:ext cx="2449249" cy="69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Allargamento delle funzioni a livello nazionale e crescita blockchain private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955074" y="7193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36+ MESI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955074" y="7638860"/>
            <a:ext cx="2449249" cy="69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1"/>
              </a:lnSpc>
            </a:pPr>
            <a:r>
              <a:rPr lang="en-US" sz="1300">
                <a:solidFill>
                  <a:srgbClr val="000000"/>
                </a:solidFill>
                <a:latin typeface="Open Sauce Light"/>
              </a:rPr>
              <a:t>Allargamento a livello internazionale con un livello di utenza attiva stabile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55546" y="458136"/>
            <a:ext cx="9976909" cy="117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8"/>
              </a:lnSpc>
            </a:pPr>
            <a:r>
              <a:rPr lang="en-US" sz="6813">
                <a:solidFill>
                  <a:srgbClr val="000000"/>
                </a:solidFill>
                <a:latin typeface="Open Sans Bold"/>
              </a:rPr>
              <a:t>Le nostre </a:t>
            </a:r>
            <a:r>
              <a:rPr lang="en-US" sz="6813">
                <a:solidFill>
                  <a:srgbClr val="C23A97"/>
                </a:solidFill>
                <a:latin typeface="Open Sans Bold"/>
              </a:rPr>
              <a:t>previsioni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684520"/>
            <a:ext cx="3317919" cy="2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6"/>
              </a:lnSpc>
            </a:pPr>
            <a:r>
              <a:rPr lang="en-US" sz="1860" spc="74">
                <a:solidFill>
                  <a:srgbClr val="293E6B"/>
                </a:solidFill>
                <a:latin typeface="Open Sauce Bold"/>
              </a:rPr>
              <a:t>CHAINSAFE SECURITY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-2950196" y="1209499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4685" y="319675"/>
            <a:ext cx="824110" cy="799646"/>
          </a:xfrm>
          <a:custGeom>
            <a:avLst/>
            <a:gdLst/>
            <a:ahLst/>
            <a:cxnLst/>
            <a:rect r="r" b="b" t="t" l="l"/>
            <a:pathLst>
              <a:path h="799646" w="824110">
                <a:moveTo>
                  <a:pt x="0" y="0"/>
                </a:moveTo>
                <a:lnTo>
                  <a:pt x="824110" y="0"/>
                </a:lnTo>
                <a:lnTo>
                  <a:pt x="824110" y="799647"/>
                </a:lnTo>
                <a:lnTo>
                  <a:pt x="0" y="79964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8670" r="0" b="-637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91581" y="5762496"/>
            <a:ext cx="5218743" cy="1680018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72613" y="2568008"/>
            <a:ext cx="3260181" cy="3074486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72008" y="7581785"/>
            <a:ext cx="7261393" cy="1676515"/>
            <a:chOff x="0" y="0"/>
            <a:chExt cx="5968800" cy="13780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8" id="8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619685" y="5642494"/>
            <a:ext cx="2377530" cy="839955"/>
            <a:chOff x="0" y="0"/>
            <a:chExt cx="869041" cy="3070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9041" cy="307023"/>
            </a:xfrm>
            <a:custGeom>
              <a:avLst/>
              <a:gdLst/>
              <a:ahLst/>
              <a:cxnLst/>
              <a:rect r="r" b="b" t="t" l="l"/>
              <a:pathLst>
                <a:path h="307023" w="869041">
                  <a:moveTo>
                    <a:pt x="149789" y="0"/>
                  </a:moveTo>
                  <a:lnTo>
                    <a:pt x="719252" y="0"/>
                  </a:lnTo>
                  <a:cubicBezTo>
                    <a:pt x="758979" y="0"/>
                    <a:pt x="797078" y="15781"/>
                    <a:pt x="825169" y="43872"/>
                  </a:cubicBezTo>
                  <a:cubicBezTo>
                    <a:pt x="853260" y="71963"/>
                    <a:pt x="869041" y="110063"/>
                    <a:pt x="869041" y="149789"/>
                  </a:cubicBezTo>
                  <a:lnTo>
                    <a:pt x="869041" y="157233"/>
                  </a:lnTo>
                  <a:cubicBezTo>
                    <a:pt x="869041" y="239960"/>
                    <a:pt x="801979" y="307023"/>
                    <a:pt x="719252" y="307023"/>
                  </a:cubicBezTo>
                  <a:lnTo>
                    <a:pt x="149789" y="307023"/>
                  </a:lnTo>
                  <a:cubicBezTo>
                    <a:pt x="67063" y="307023"/>
                    <a:pt x="0" y="239960"/>
                    <a:pt x="0" y="157233"/>
                  </a:cubicBezTo>
                  <a:lnTo>
                    <a:pt x="0" y="149789"/>
                  </a:lnTo>
                  <a:cubicBezTo>
                    <a:pt x="0" y="110063"/>
                    <a:pt x="15781" y="71963"/>
                    <a:pt x="43872" y="43872"/>
                  </a:cubicBezTo>
                  <a:cubicBezTo>
                    <a:pt x="71963" y="15781"/>
                    <a:pt x="110063" y="0"/>
                    <a:pt x="149789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B100E8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69041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 €1,850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19685" y="6806299"/>
            <a:ext cx="2377530" cy="839955"/>
            <a:chOff x="0" y="0"/>
            <a:chExt cx="869041" cy="3070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9041" cy="307023"/>
            </a:xfrm>
            <a:custGeom>
              <a:avLst/>
              <a:gdLst/>
              <a:ahLst/>
              <a:cxnLst/>
              <a:rect r="r" b="b" t="t" l="l"/>
              <a:pathLst>
                <a:path h="307023" w="869041">
                  <a:moveTo>
                    <a:pt x="149789" y="0"/>
                  </a:moveTo>
                  <a:lnTo>
                    <a:pt x="719252" y="0"/>
                  </a:lnTo>
                  <a:cubicBezTo>
                    <a:pt x="758979" y="0"/>
                    <a:pt x="797078" y="15781"/>
                    <a:pt x="825169" y="43872"/>
                  </a:cubicBezTo>
                  <a:cubicBezTo>
                    <a:pt x="853260" y="71963"/>
                    <a:pt x="869041" y="110063"/>
                    <a:pt x="869041" y="149789"/>
                  </a:cubicBezTo>
                  <a:lnTo>
                    <a:pt x="869041" y="157233"/>
                  </a:lnTo>
                  <a:cubicBezTo>
                    <a:pt x="869041" y="239960"/>
                    <a:pt x="801979" y="307023"/>
                    <a:pt x="719252" y="307023"/>
                  </a:cubicBezTo>
                  <a:lnTo>
                    <a:pt x="149789" y="307023"/>
                  </a:lnTo>
                  <a:cubicBezTo>
                    <a:pt x="67063" y="307023"/>
                    <a:pt x="0" y="239960"/>
                    <a:pt x="0" y="157233"/>
                  </a:cubicBezTo>
                  <a:lnTo>
                    <a:pt x="0" y="149789"/>
                  </a:lnTo>
                  <a:cubicBezTo>
                    <a:pt x="0" y="110063"/>
                    <a:pt x="15781" y="71963"/>
                    <a:pt x="43872" y="43872"/>
                  </a:cubicBezTo>
                  <a:cubicBezTo>
                    <a:pt x="71963" y="15781"/>
                    <a:pt x="110063" y="0"/>
                    <a:pt x="149789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048A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69041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€68,150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619685" y="7970104"/>
            <a:ext cx="2377530" cy="872360"/>
            <a:chOff x="0" y="0"/>
            <a:chExt cx="869041" cy="3188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9041" cy="318867"/>
            </a:xfrm>
            <a:custGeom>
              <a:avLst/>
              <a:gdLst/>
              <a:ahLst/>
              <a:cxnLst/>
              <a:rect r="r" b="b" t="t" l="l"/>
              <a:pathLst>
                <a:path h="318867" w="869041">
                  <a:moveTo>
                    <a:pt x="149789" y="0"/>
                  </a:moveTo>
                  <a:lnTo>
                    <a:pt x="719252" y="0"/>
                  </a:lnTo>
                  <a:cubicBezTo>
                    <a:pt x="758979" y="0"/>
                    <a:pt x="797078" y="15781"/>
                    <a:pt x="825169" y="43872"/>
                  </a:cubicBezTo>
                  <a:cubicBezTo>
                    <a:pt x="853260" y="71963"/>
                    <a:pt x="869041" y="110063"/>
                    <a:pt x="869041" y="149789"/>
                  </a:cubicBezTo>
                  <a:lnTo>
                    <a:pt x="869041" y="169078"/>
                  </a:lnTo>
                  <a:cubicBezTo>
                    <a:pt x="869041" y="208805"/>
                    <a:pt x="853260" y="246904"/>
                    <a:pt x="825169" y="274995"/>
                  </a:cubicBezTo>
                  <a:cubicBezTo>
                    <a:pt x="797078" y="303086"/>
                    <a:pt x="758979" y="318867"/>
                    <a:pt x="719252" y="318867"/>
                  </a:cubicBezTo>
                  <a:lnTo>
                    <a:pt x="149789" y="318867"/>
                  </a:lnTo>
                  <a:cubicBezTo>
                    <a:pt x="110063" y="318867"/>
                    <a:pt x="71963" y="303086"/>
                    <a:pt x="43872" y="274995"/>
                  </a:cubicBezTo>
                  <a:cubicBezTo>
                    <a:pt x="15781" y="246904"/>
                    <a:pt x="0" y="208805"/>
                    <a:pt x="0" y="169078"/>
                  </a:cubicBezTo>
                  <a:lnTo>
                    <a:pt x="0" y="149789"/>
                  </a:lnTo>
                  <a:cubicBezTo>
                    <a:pt x="0" y="110063"/>
                    <a:pt x="15781" y="71963"/>
                    <a:pt x="43872" y="43872"/>
                  </a:cubicBezTo>
                  <a:cubicBezTo>
                    <a:pt x="71963" y="15781"/>
                    <a:pt x="110063" y="0"/>
                    <a:pt x="149789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3652DD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69041" cy="3855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Montserrat Bold"/>
                </a:rPr>
                <a:t>€70,000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3612144">
            <a:off x="-13703758" y="-3498218"/>
            <a:ext cx="17283435" cy="1728343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42CA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036297" y="5802757"/>
            <a:ext cx="143332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EBITDA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36297" y="6966561"/>
            <a:ext cx="143332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RICAVI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32611" y="8130366"/>
            <a:ext cx="113701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COSTI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03538" y="4321784"/>
            <a:ext cx="2489473" cy="102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5940">
                <a:solidFill>
                  <a:srgbClr val="FFFFFF"/>
                </a:solidFill>
                <a:latin typeface="Montserrat Bold"/>
              </a:rPr>
              <a:t>5%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72613" y="6035932"/>
            <a:ext cx="3351322" cy="102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5940">
                <a:solidFill>
                  <a:srgbClr val="FFFFFF"/>
                </a:solidFill>
                <a:latin typeface="Montserrat Bold"/>
              </a:rPr>
              <a:t>45%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72613" y="7813874"/>
            <a:ext cx="3351322" cy="102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5940">
                <a:solidFill>
                  <a:srgbClr val="FFFFFF"/>
                </a:solidFill>
                <a:latin typeface="Montserrat Bold"/>
              </a:rPr>
              <a:t>50%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36297" y="1941638"/>
            <a:ext cx="792183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Open Sans Bold"/>
              </a:rPr>
              <a:t>FINANCING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36297" y="3052814"/>
            <a:ext cx="73363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1010"/>
                </a:solidFill>
                <a:latin typeface="Montserrat Semi-Bold"/>
                <a:ea typeface="Montserrat Semi-Bold"/>
              </a:rPr>
              <a:t>Proiezioni Finanziarie 1° anno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3543291" y="1276070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0" id="30"/>
          <p:cNvSpPr txBox="true"/>
          <p:nvPr/>
        </p:nvSpPr>
        <p:spPr>
          <a:xfrm rot="0">
            <a:off x="14789185" y="803484"/>
            <a:ext cx="3317919" cy="26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6"/>
              </a:lnSpc>
            </a:pPr>
            <a:r>
              <a:rPr lang="en-US" sz="1860" spc="74">
                <a:solidFill>
                  <a:srgbClr val="293E6B"/>
                </a:solidFill>
                <a:latin typeface="Open Sauce Bold"/>
              </a:rPr>
              <a:t>CHAINSAFE SECURITY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3808684" y="384611"/>
            <a:ext cx="824110" cy="799646"/>
          </a:xfrm>
          <a:custGeom>
            <a:avLst/>
            <a:gdLst/>
            <a:ahLst/>
            <a:cxnLst/>
            <a:rect r="r" b="b" t="t" l="l"/>
            <a:pathLst>
              <a:path h="799646" w="824110">
                <a:moveTo>
                  <a:pt x="0" y="0"/>
                </a:moveTo>
                <a:lnTo>
                  <a:pt x="824111" y="0"/>
                </a:lnTo>
                <a:lnTo>
                  <a:pt x="824111" y="799646"/>
                </a:lnTo>
                <a:lnTo>
                  <a:pt x="0" y="799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70" r="0" b="-637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DAFyXdADKPs</dc:identifier>
  <dcterms:modified xsi:type="dcterms:W3CDTF">2011-08-01T06:04:30Z</dcterms:modified>
  <cp:revision>1</cp:revision>
  <dc:title>Pitch</dc:title>
</cp:coreProperties>
</file>